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9"/>
  </p:notesMasterIdLst>
  <p:sldIdLst>
    <p:sldId id="256" r:id="rId2"/>
    <p:sldId id="350" r:id="rId3"/>
    <p:sldId id="357" r:id="rId4"/>
    <p:sldId id="302" r:id="rId5"/>
    <p:sldId id="351" r:id="rId6"/>
    <p:sldId id="352" r:id="rId7"/>
    <p:sldId id="353" r:id="rId8"/>
    <p:sldId id="301" r:id="rId9"/>
    <p:sldId id="300" r:id="rId10"/>
    <p:sldId id="316" r:id="rId11"/>
    <p:sldId id="317" r:id="rId12"/>
    <p:sldId id="327" r:id="rId13"/>
    <p:sldId id="328" r:id="rId14"/>
    <p:sldId id="329" r:id="rId15"/>
    <p:sldId id="331" r:id="rId16"/>
    <p:sldId id="356" r:id="rId17"/>
    <p:sldId id="299" r:id="rId18"/>
    <p:sldId id="332" r:id="rId19"/>
    <p:sldId id="298" r:id="rId20"/>
    <p:sldId id="297" r:id="rId21"/>
    <p:sldId id="333" r:id="rId22"/>
    <p:sldId id="335" r:id="rId23"/>
    <p:sldId id="334" r:id="rId24"/>
    <p:sldId id="320" r:id="rId25"/>
    <p:sldId id="296" r:id="rId26"/>
    <p:sldId id="354" r:id="rId27"/>
    <p:sldId id="355" r:id="rId28"/>
    <p:sldId id="321" r:id="rId29"/>
    <p:sldId id="336" r:id="rId30"/>
    <p:sldId id="337" r:id="rId31"/>
    <p:sldId id="341" r:id="rId32"/>
    <p:sldId id="338" r:id="rId33"/>
    <p:sldId id="339" r:id="rId34"/>
    <p:sldId id="342" r:id="rId35"/>
    <p:sldId id="340" r:id="rId36"/>
    <p:sldId id="343" r:id="rId37"/>
    <p:sldId id="345" r:id="rId38"/>
    <p:sldId id="344" r:id="rId39"/>
    <p:sldId id="346" r:id="rId40"/>
    <p:sldId id="348" r:id="rId41"/>
    <p:sldId id="347" r:id="rId42"/>
    <p:sldId id="360" r:id="rId43"/>
    <p:sldId id="358" r:id="rId44"/>
    <p:sldId id="361" r:id="rId45"/>
    <p:sldId id="362" r:id="rId46"/>
    <p:sldId id="359" r:id="rId47"/>
    <p:sldId id="363" r:id="rId4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1" autoAdjust="0"/>
    <p:restoredTop sz="94660"/>
  </p:normalViewPr>
  <p:slideViewPr>
    <p:cSldViewPr>
      <p:cViewPr>
        <p:scale>
          <a:sx n="78" d="100"/>
          <a:sy n="78" d="100"/>
        </p:scale>
        <p:origin x="-72" y="-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62CBB9-3D15-4E3A-9282-755D37BE21D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C89EDA6-C08E-41D3-976F-64018BD4F706}">
      <dgm:prSet phldrT="[Текст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b="0" i="0" dirty="0" smtClean="0"/>
            <a:t>Концепция максимизации запасов.</a:t>
          </a:r>
        </a:p>
      </dgm:t>
    </dgm:pt>
    <dgm:pt modelId="{DA452685-3107-41D5-BE18-4272C6C15BC5}" type="parTrans" cxnId="{840E0373-E197-4B81-A75E-56D2488C7415}">
      <dgm:prSet/>
      <dgm:spPr/>
      <dgm:t>
        <a:bodyPr/>
        <a:lstStyle/>
        <a:p>
          <a:endParaRPr lang="ru-RU"/>
        </a:p>
      </dgm:t>
    </dgm:pt>
    <dgm:pt modelId="{504653C8-6D0C-47DE-B304-1BF3C311E0DF}" type="sibTrans" cxnId="{840E0373-E197-4B81-A75E-56D2488C7415}">
      <dgm:prSet/>
      <dgm:spPr/>
      <dgm:t>
        <a:bodyPr/>
        <a:lstStyle/>
        <a:p>
          <a:endParaRPr lang="ru-RU"/>
        </a:p>
      </dgm:t>
    </dgm:pt>
    <dgm:pt modelId="{35352D12-7CC8-4FFA-8755-B4866148686E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b="0" i="0" dirty="0" smtClean="0"/>
            <a:t>Концепция оптимизации запасов.</a:t>
          </a:r>
          <a:endParaRPr lang="ru-RU" dirty="0"/>
        </a:p>
      </dgm:t>
    </dgm:pt>
    <dgm:pt modelId="{AB59D922-0253-41AE-8B80-34206138476E}" type="parTrans" cxnId="{BD3F99DB-8DED-47D9-97E6-6DDBF5B3FD5B}">
      <dgm:prSet/>
      <dgm:spPr/>
      <dgm:t>
        <a:bodyPr/>
        <a:lstStyle/>
        <a:p>
          <a:endParaRPr lang="ru-RU"/>
        </a:p>
      </dgm:t>
    </dgm:pt>
    <dgm:pt modelId="{578C0418-BFB1-42E6-9104-E3FF4C2A145F}" type="sibTrans" cxnId="{BD3F99DB-8DED-47D9-97E6-6DDBF5B3FD5B}">
      <dgm:prSet/>
      <dgm:spPr/>
      <dgm:t>
        <a:bodyPr/>
        <a:lstStyle/>
        <a:p>
          <a:endParaRPr lang="ru-RU"/>
        </a:p>
      </dgm:t>
    </dgm:pt>
    <dgm:pt modelId="{2C1D59FD-83A8-45FF-AC89-07248D44166B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b="0" i="0" dirty="0" smtClean="0"/>
            <a:t>Концепция минимизации запасов.</a:t>
          </a:r>
          <a:endParaRPr lang="ru-RU" dirty="0"/>
        </a:p>
      </dgm:t>
    </dgm:pt>
    <dgm:pt modelId="{8228CB39-9E3A-4080-8ED6-16AC24B67379}" type="parTrans" cxnId="{89BA79EC-B4E7-4759-884B-43E2A4C32D4F}">
      <dgm:prSet/>
      <dgm:spPr/>
      <dgm:t>
        <a:bodyPr/>
        <a:lstStyle/>
        <a:p>
          <a:endParaRPr lang="ru-RU"/>
        </a:p>
      </dgm:t>
    </dgm:pt>
    <dgm:pt modelId="{0BD1B05B-33C0-4A7F-946E-E8F39F825801}" type="sibTrans" cxnId="{89BA79EC-B4E7-4759-884B-43E2A4C32D4F}">
      <dgm:prSet/>
      <dgm:spPr/>
      <dgm:t>
        <a:bodyPr/>
        <a:lstStyle/>
        <a:p>
          <a:endParaRPr lang="ru-RU"/>
        </a:p>
      </dgm:t>
    </dgm:pt>
    <dgm:pt modelId="{46815002-687E-4744-B4CB-2A5702695971}" type="pres">
      <dgm:prSet presAssocID="{8662CBB9-3D15-4E3A-9282-755D37BE21DA}" presName="Name0" presStyleCnt="0">
        <dgm:presLayoutVars>
          <dgm:dir/>
          <dgm:animLvl val="lvl"/>
          <dgm:resizeHandles val="exact"/>
        </dgm:presLayoutVars>
      </dgm:prSet>
      <dgm:spPr/>
    </dgm:pt>
    <dgm:pt modelId="{99CBACCC-D553-4323-825D-2938198A50C4}" type="pres">
      <dgm:prSet presAssocID="{7C89EDA6-C08E-41D3-976F-64018BD4F70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7868F-1E37-488E-A997-BDDD2B775E0F}" type="pres">
      <dgm:prSet presAssocID="{504653C8-6D0C-47DE-B304-1BF3C311E0DF}" presName="parTxOnlySpace" presStyleCnt="0"/>
      <dgm:spPr/>
    </dgm:pt>
    <dgm:pt modelId="{A86F9959-7A2B-4624-8E5C-AC8EF6B58265}" type="pres">
      <dgm:prSet presAssocID="{35352D12-7CC8-4FFA-8755-B4866148686E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5527C-BFF3-4241-8F29-25C443CFCD43}" type="pres">
      <dgm:prSet presAssocID="{578C0418-BFB1-42E6-9104-E3FF4C2A145F}" presName="parTxOnlySpace" presStyleCnt="0"/>
      <dgm:spPr/>
    </dgm:pt>
    <dgm:pt modelId="{83FF1B6E-31BA-48A3-8948-F88EF1648ACE}" type="pres">
      <dgm:prSet presAssocID="{2C1D59FD-83A8-45FF-AC89-07248D44166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BA79EC-B4E7-4759-884B-43E2A4C32D4F}" srcId="{8662CBB9-3D15-4E3A-9282-755D37BE21DA}" destId="{2C1D59FD-83A8-45FF-AC89-07248D44166B}" srcOrd="2" destOrd="0" parTransId="{8228CB39-9E3A-4080-8ED6-16AC24B67379}" sibTransId="{0BD1B05B-33C0-4A7F-946E-E8F39F825801}"/>
    <dgm:cxn modelId="{AE5B7A1A-33DE-44FE-A705-8F7BBC5915AE}" type="presOf" srcId="{7C89EDA6-C08E-41D3-976F-64018BD4F706}" destId="{99CBACCC-D553-4323-825D-2938198A50C4}" srcOrd="0" destOrd="0" presId="urn:microsoft.com/office/officeart/2005/8/layout/chevron1"/>
    <dgm:cxn modelId="{AFE385E8-3FAC-414A-9451-A83C7F6889E6}" type="presOf" srcId="{2C1D59FD-83A8-45FF-AC89-07248D44166B}" destId="{83FF1B6E-31BA-48A3-8948-F88EF1648ACE}" srcOrd="0" destOrd="0" presId="urn:microsoft.com/office/officeart/2005/8/layout/chevron1"/>
    <dgm:cxn modelId="{840E0373-E197-4B81-A75E-56D2488C7415}" srcId="{8662CBB9-3D15-4E3A-9282-755D37BE21DA}" destId="{7C89EDA6-C08E-41D3-976F-64018BD4F706}" srcOrd="0" destOrd="0" parTransId="{DA452685-3107-41D5-BE18-4272C6C15BC5}" sibTransId="{504653C8-6D0C-47DE-B304-1BF3C311E0DF}"/>
    <dgm:cxn modelId="{842E78DF-9A97-4AD7-8761-41D2032762EE}" type="presOf" srcId="{8662CBB9-3D15-4E3A-9282-755D37BE21DA}" destId="{46815002-687E-4744-B4CB-2A5702695971}" srcOrd="0" destOrd="0" presId="urn:microsoft.com/office/officeart/2005/8/layout/chevron1"/>
    <dgm:cxn modelId="{BD3F99DB-8DED-47D9-97E6-6DDBF5B3FD5B}" srcId="{8662CBB9-3D15-4E3A-9282-755D37BE21DA}" destId="{35352D12-7CC8-4FFA-8755-B4866148686E}" srcOrd="1" destOrd="0" parTransId="{AB59D922-0253-41AE-8B80-34206138476E}" sibTransId="{578C0418-BFB1-42E6-9104-E3FF4C2A145F}"/>
    <dgm:cxn modelId="{1BA30324-0F8A-453B-8FE7-15F38673406A}" type="presOf" srcId="{35352D12-7CC8-4FFA-8755-B4866148686E}" destId="{A86F9959-7A2B-4624-8E5C-AC8EF6B58265}" srcOrd="0" destOrd="0" presId="urn:microsoft.com/office/officeart/2005/8/layout/chevron1"/>
    <dgm:cxn modelId="{F1BC7C82-D46B-4722-B1D9-DB997FBA4795}" type="presParOf" srcId="{46815002-687E-4744-B4CB-2A5702695971}" destId="{99CBACCC-D553-4323-825D-2938198A50C4}" srcOrd="0" destOrd="0" presId="urn:microsoft.com/office/officeart/2005/8/layout/chevron1"/>
    <dgm:cxn modelId="{16A2C68C-3CD1-47B2-9616-5ED19E79F447}" type="presParOf" srcId="{46815002-687E-4744-B4CB-2A5702695971}" destId="{73A7868F-1E37-488E-A997-BDDD2B775E0F}" srcOrd="1" destOrd="0" presId="urn:microsoft.com/office/officeart/2005/8/layout/chevron1"/>
    <dgm:cxn modelId="{0495D268-FE35-4AC9-BFA8-896B76A4656E}" type="presParOf" srcId="{46815002-687E-4744-B4CB-2A5702695971}" destId="{A86F9959-7A2B-4624-8E5C-AC8EF6B58265}" srcOrd="2" destOrd="0" presId="urn:microsoft.com/office/officeart/2005/8/layout/chevron1"/>
    <dgm:cxn modelId="{77C64AD5-D798-4763-8878-0065B2A2F52F}" type="presParOf" srcId="{46815002-687E-4744-B4CB-2A5702695971}" destId="{C105527C-BFF3-4241-8F29-25C443CFCD43}" srcOrd="3" destOrd="0" presId="urn:microsoft.com/office/officeart/2005/8/layout/chevron1"/>
    <dgm:cxn modelId="{F93AE8FB-2310-4BC3-80B8-714133F85449}" type="presParOf" srcId="{46815002-687E-4744-B4CB-2A5702695971}" destId="{83FF1B6E-31BA-48A3-8948-F88EF1648AC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ACD0C8-204F-4FFE-82C7-C888EBDE555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4110522B-166E-4674-B444-56D1551BA12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Совокупные запасы производства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Сырье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Материлы</a:t>
          </a:r>
          <a:endParaRPr kumimoji="0" lang="ru-RU" alt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Полуфабрикаты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Детали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Готовые изделия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Запасные части для ремонта</a:t>
          </a:r>
        </a:p>
      </dgm:t>
    </dgm:pt>
    <dgm:pt modelId="{BA823D53-8264-43E0-8CDA-0F6A549E882A}" type="parTrans" cxnId="{AA6379A6-97E1-4F1E-A161-62E64CED49D9}">
      <dgm:prSet/>
      <dgm:spPr/>
      <dgm:t>
        <a:bodyPr/>
        <a:lstStyle/>
        <a:p>
          <a:endParaRPr lang="ru-RU"/>
        </a:p>
      </dgm:t>
    </dgm:pt>
    <dgm:pt modelId="{99C8CF36-92B7-41FE-897F-88143C40C963}" type="sibTrans" cxnId="{AA6379A6-97E1-4F1E-A161-62E64CED49D9}">
      <dgm:prSet/>
      <dgm:spPr/>
      <dgm:t>
        <a:bodyPr/>
        <a:lstStyle/>
        <a:p>
          <a:endParaRPr lang="ru-RU"/>
        </a:p>
      </dgm:t>
    </dgm:pt>
    <dgm:pt modelId="{78C5FF1B-14F7-4278-AD1D-9178257B782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Производственные запасы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Запасы в организации-потребителе</a:t>
          </a:r>
        </a:p>
      </dgm:t>
    </dgm:pt>
    <dgm:pt modelId="{C35921AE-2C29-4FF5-BCB6-7F2DEA67FF9C}" type="parTrans" cxnId="{BA20C162-B419-44EC-996B-D75736EA5A01}">
      <dgm:prSet/>
      <dgm:spPr/>
      <dgm:t>
        <a:bodyPr/>
        <a:lstStyle/>
        <a:p>
          <a:endParaRPr lang="ru-RU"/>
        </a:p>
      </dgm:t>
    </dgm:pt>
    <dgm:pt modelId="{B8D4B3A5-94EE-4742-AF36-65B72A5A92D9}" type="sibTrans" cxnId="{BA20C162-B419-44EC-996B-D75736EA5A01}">
      <dgm:prSet/>
      <dgm:spPr/>
      <dgm:t>
        <a:bodyPr/>
        <a:lstStyle/>
        <a:p>
          <a:endParaRPr lang="ru-RU"/>
        </a:p>
      </dgm:t>
    </dgm:pt>
    <dgm:pt modelId="{2864980C-8815-45A7-97E2-24652968811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Товарные запасы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Запасы готовой продукции на складе организации-изготовителя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Запасы в каналах сферы обращения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Запасы в пути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Запасы на предприятиях торговли</a:t>
          </a:r>
        </a:p>
      </dgm:t>
    </dgm:pt>
    <dgm:pt modelId="{C7F3F86E-5C6A-44D8-8D14-D5122B924340}" type="parTrans" cxnId="{5D408D7B-0460-4086-827C-0E8B92814EFF}">
      <dgm:prSet/>
      <dgm:spPr/>
      <dgm:t>
        <a:bodyPr/>
        <a:lstStyle/>
        <a:p>
          <a:endParaRPr lang="ru-RU"/>
        </a:p>
      </dgm:t>
    </dgm:pt>
    <dgm:pt modelId="{DF3E8468-2704-403B-B5FF-468FAF7D2480}" type="sibTrans" cxnId="{5D408D7B-0460-4086-827C-0E8B92814EFF}">
      <dgm:prSet/>
      <dgm:spPr/>
      <dgm:t>
        <a:bodyPr/>
        <a:lstStyle/>
        <a:p>
          <a:endParaRPr lang="ru-RU"/>
        </a:p>
      </dgm:t>
    </dgm:pt>
    <dgm:pt modelId="{7DBC897E-932B-4C84-BDED-E98B64A62C33}" type="pres">
      <dgm:prSet presAssocID="{98ACD0C8-204F-4FFE-82C7-C888EBDE555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7DD8B86-8BD5-4210-9B19-D11716ACC2BF}" type="pres">
      <dgm:prSet presAssocID="{4110522B-166E-4674-B444-56D1551BA120}" presName="hierRoot1" presStyleCnt="0">
        <dgm:presLayoutVars>
          <dgm:hierBranch/>
        </dgm:presLayoutVars>
      </dgm:prSet>
      <dgm:spPr/>
    </dgm:pt>
    <dgm:pt modelId="{B3316FD5-424E-40EB-9111-103CD35EC40B}" type="pres">
      <dgm:prSet presAssocID="{4110522B-166E-4674-B444-56D1551BA120}" presName="rootComposite1" presStyleCnt="0"/>
      <dgm:spPr/>
    </dgm:pt>
    <dgm:pt modelId="{7481D3A7-C4FE-409F-A2EA-468DD4F832D3}" type="pres">
      <dgm:prSet presAssocID="{4110522B-166E-4674-B444-56D1551BA120}" presName="rootText1" presStyleLbl="node0" presStyleIdx="0" presStyleCnt="1" custLinFactNeighborX="-2060" custLinFactNeighborY="-355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A3B210-7283-4CC0-A9DD-0DB0EBD6D0B4}" type="pres">
      <dgm:prSet presAssocID="{4110522B-166E-4674-B444-56D1551BA12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C97F08F-C27D-4B4C-A036-F64671F62FC7}" type="pres">
      <dgm:prSet presAssocID="{4110522B-166E-4674-B444-56D1551BA120}" presName="hierChild2" presStyleCnt="0"/>
      <dgm:spPr/>
    </dgm:pt>
    <dgm:pt modelId="{98DA07B6-9433-4039-8F85-5EF31043FA44}" type="pres">
      <dgm:prSet presAssocID="{C35921AE-2C29-4FF5-BCB6-7F2DEA67FF9C}" presName="Name35" presStyleLbl="parChTrans1D2" presStyleIdx="0" presStyleCnt="2"/>
      <dgm:spPr/>
      <dgm:t>
        <a:bodyPr/>
        <a:lstStyle/>
        <a:p>
          <a:endParaRPr lang="ru-RU"/>
        </a:p>
      </dgm:t>
    </dgm:pt>
    <dgm:pt modelId="{58E2FC0A-18C9-4BAF-8777-8A1911B2B307}" type="pres">
      <dgm:prSet presAssocID="{78C5FF1B-14F7-4278-AD1D-9178257B7823}" presName="hierRoot2" presStyleCnt="0">
        <dgm:presLayoutVars>
          <dgm:hierBranch/>
        </dgm:presLayoutVars>
      </dgm:prSet>
      <dgm:spPr/>
    </dgm:pt>
    <dgm:pt modelId="{B154F8DD-CE02-4423-8AAF-E3CBCEE2D70C}" type="pres">
      <dgm:prSet presAssocID="{78C5FF1B-14F7-4278-AD1D-9178257B7823}" presName="rootComposite" presStyleCnt="0"/>
      <dgm:spPr/>
    </dgm:pt>
    <dgm:pt modelId="{DF8A71AE-B582-4915-BC59-23629C896664}" type="pres">
      <dgm:prSet presAssocID="{78C5FF1B-14F7-4278-AD1D-9178257B7823}" presName="rootText" presStyleLbl="node2" presStyleIdx="0" presStyleCnt="2" custLinFactNeighborX="-2060" custLinFactNeighborY="-355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ED571A-02EF-4B23-BE7F-23F2C8893B74}" type="pres">
      <dgm:prSet presAssocID="{78C5FF1B-14F7-4278-AD1D-9178257B7823}" presName="rootConnector" presStyleLbl="node2" presStyleIdx="0" presStyleCnt="2"/>
      <dgm:spPr/>
      <dgm:t>
        <a:bodyPr/>
        <a:lstStyle/>
        <a:p>
          <a:endParaRPr lang="ru-RU"/>
        </a:p>
      </dgm:t>
    </dgm:pt>
    <dgm:pt modelId="{45794690-ADE5-49AC-946D-B820AA098450}" type="pres">
      <dgm:prSet presAssocID="{78C5FF1B-14F7-4278-AD1D-9178257B7823}" presName="hierChild4" presStyleCnt="0"/>
      <dgm:spPr/>
    </dgm:pt>
    <dgm:pt modelId="{C36A92BA-78C5-4AD5-928B-6F32EF006FF5}" type="pres">
      <dgm:prSet presAssocID="{78C5FF1B-14F7-4278-AD1D-9178257B7823}" presName="hierChild5" presStyleCnt="0"/>
      <dgm:spPr/>
    </dgm:pt>
    <dgm:pt modelId="{71F87EE0-1FBD-46EE-8C0D-977741483514}" type="pres">
      <dgm:prSet presAssocID="{C7F3F86E-5C6A-44D8-8D14-D5122B924340}" presName="Name35" presStyleLbl="parChTrans1D2" presStyleIdx="1" presStyleCnt="2"/>
      <dgm:spPr/>
      <dgm:t>
        <a:bodyPr/>
        <a:lstStyle/>
        <a:p>
          <a:endParaRPr lang="ru-RU"/>
        </a:p>
      </dgm:t>
    </dgm:pt>
    <dgm:pt modelId="{829BF50A-6973-4B54-A544-53E64788243A}" type="pres">
      <dgm:prSet presAssocID="{2864980C-8815-45A7-97E2-246529688110}" presName="hierRoot2" presStyleCnt="0">
        <dgm:presLayoutVars>
          <dgm:hierBranch/>
        </dgm:presLayoutVars>
      </dgm:prSet>
      <dgm:spPr/>
    </dgm:pt>
    <dgm:pt modelId="{310CD434-4103-44CD-85BD-0500462F9C34}" type="pres">
      <dgm:prSet presAssocID="{2864980C-8815-45A7-97E2-246529688110}" presName="rootComposite" presStyleCnt="0"/>
      <dgm:spPr/>
    </dgm:pt>
    <dgm:pt modelId="{DB5FB79B-1CFC-40A0-8637-FEFB51045B9C}" type="pres">
      <dgm:prSet presAssocID="{2864980C-8815-45A7-97E2-246529688110}" presName="rootText" presStyleLbl="node2" presStyleIdx="1" presStyleCnt="2" custLinFactNeighborX="-2060" custLinFactNeighborY="-355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CB178F-A7F2-48EB-B602-CD4092309088}" type="pres">
      <dgm:prSet presAssocID="{2864980C-8815-45A7-97E2-246529688110}" presName="rootConnector" presStyleLbl="node2" presStyleIdx="1" presStyleCnt="2"/>
      <dgm:spPr/>
      <dgm:t>
        <a:bodyPr/>
        <a:lstStyle/>
        <a:p>
          <a:endParaRPr lang="ru-RU"/>
        </a:p>
      </dgm:t>
    </dgm:pt>
    <dgm:pt modelId="{8711C395-DE25-4CDB-8728-F3F30D509453}" type="pres">
      <dgm:prSet presAssocID="{2864980C-8815-45A7-97E2-246529688110}" presName="hierChild4" presStyleCnt="0"/>
      <dgm:spPr/>
    </dgm:pt>
    <dgm:pt modelId="{CB1A4E21-2075-4DC4-889B-CE259ECFF867}" type="pres">
      <dgm:prSet presAssocID="{2864980C-8815-45A7-97E2-246529688110}" presName="hierChild5" presStyleCnt="0"/>
      <dgm:spPr/>
    </dgm:pt>
    <dgm:pt modelId="{FF69AA1B-885B-482B-874E-25EF5A698357}" type="pres">
      <dgm:prSet presAssocID="{4110522B-166E-4674-B444-56D1551BA120}" presName="hierChild3" presStyleCnt="0"/>
      <dgm:spPr/>
    </dgm:pt>
  </dgm:ptLst>
  <dgm:cxnLst>
    <dgm:cxn modelId="{FE64F545-A98F-4895-8A2B-2BC21275B5F9}" type="presOf" srcId="{2864980C-8815-45A7-97E2-246529688110}" destId="{DB5FB79B-1CFC-40A0-8637-FEFB51045B9C}" srcOrd="0" destOrd="0" presId="urn:microsoft.com/office/officeart/2005/8/layout/orgChart1"/>
    <dgm:cxn modelId="{FBAF0326-7951-40C4-9167-FBBFBD6DFEEC}" type="presOf" srcId="{4110522B-166E-4674-B444-56D1551BA120}" destId="{D4A3B210-7283-4CC0-A9DD-0DB0EBD6D0B4}" srcOrd="1" destOrd="0" presId="urn:microsoft.com/office/officeart/2005/8/layout/orgChart1"/>
    <dgm:cxn modelId="{38493615-23A0-471A-8A53-2D0AEDECC0EB}" type="presOf" srcId="{78C5FF1B-14F7-4278-AD1D-9178257B7823}" destId="{DF8A71AE-B582-4915-BC59-23629C896664}" srcOrd="0" destOrd="0" presId="urn:microsoft.com/office/officeart/2005/8/layout/orgChart1"/>
    <dgm:cxn modelId="{CC156661-2DBA-4DED-BD2C-28C8401511ED}" type="presOf" srcId="{98ACD0C8-204F-4FFE-82C7-C888EBDE5553}" destId="{7DBC897E-932B-4C84-BDED-E98B64A62C33}" srcOrd="0" destOrd="0" presId="urn:microsoft.com/office/officeart/2005/8/layout/orgChart1"/>
    <dgm:cxn modelId="{8A9729B3-FDCF-4628-ABC9-298696E63859}" type="presOf" srcId="{78C5FF1B-14F7-4278-AD1D-9178257B7823}" destId="{53ED571A-02EF-4B23-BE7F-23F2C8893B74}" srcOrd="1" destOrd="0" presId="urn:microsoft.com/office/officeart/2005/8/layout/orgChart1"/>
    <dgm:cxn modelId="{BA20C162-B419-44EC-996B-D75736EA5A01}" srcId="{4110522B-166E-4674-B444-56D1551BA120}" destId="{78C5FF1B-14F7-4278-AD1D-9178257B7823}" srcOrd="0" destOrd="0" parTransId="{C35921AE-2C29-4FF5-BCB6-7F2DEA67FF9C}" sibTransId="{B8D4B3A5-94EE-4742-AF36-65B72A5A92D9}"/>
    <dgm:cxn modelId="{AA6379A6-97E1-4F1E-A161-62E64CED49D9}" srcId="{98ACD0C8-204F-4FFE-82C7-C888EBDE5553}" destId="{4110522B-166E-4674-B444-56D1551BA120}" srcOrd="0" destOrd="0" parTransId="{BA823D53-8264-43E0-8CDA-0F6A549E882A}" sibTransId="{99C8CF36-92B7-41FE-897F-88143C40C963}"/>
    <dgm:cxn modelId="{91311D1A-A6F1-46C5-9006-C7133E582AB2}" type="presOf" srcId="{4110522B-166E-4674-B444-56D1551BA120}" destId="{7481D3A7-C4FE-409F-A2EA-468DD4F832D3}" srcOrd="0" destOrd="0" presId="urn:microsoft.com/office/officeart/2005/8/layout/orgChart1"/>
    <dgm:cxn modelId="{E9C2BAFD-202F-43EE-81A4-665E374F9F92}" type="presOf" srcId="{C35921AE-2C29-4FF5-BCB6-7F2DEA67FF9C}" destId="{98DA07B6-9433-4039-8F85-5EF31043FA44}" srcOrd="0" destOrd="0" presId="urn:microsoft.com/office/officeart/2005/8/layout/orgChart1"/>
    <dgm:cxn modelId="{5D408D7B-0460-4086-827C-0E8B92814EFF}" srcId="{4110522B-166E-4674-B444-56D1551BA120}" destId="{2864980C-8815-45A7-97E2-246529688110}" srcOrd="1" destOrd="0" parTransId="{C7F3F86E-5C6A-44D8-8D14-D5122B924340}" sibTransId="{DF3E8468-2704-403B-B5FF-468FAF7D2480}"/>
    <dgm:cxn modelId="{A566BFD9-F7AD-4447-9E7E-4CFB8F38592B}" type="presOf" srcId="{C7F3F86E-5C6A-44D8-8D14-D5122B924340}" destId="{71F87EE0-1FBD-46EE-8C0D-977741483514}" srcOrd="0" destOrd="0" presId="urn:microsoft.com/office/officeart/2005/8/layout/orgChart1"/>
    <dgm:cxn modelId="{D8C9BC5F-255E-4485-B0EE-D41F9D016442}" type="presOf" srcId="{2864980C-8815-45A7-97E2-246529688110}" destId="{A4CB178F-A7F2-48EB-B602-CD4092309088}" srcOrd="1" destOrd="0" presId="urn:microsoft.com/office/officeart/2005/8/layout/orgChart1"/>
    <dgm:cxn modelId="{B7A46C3E-C745-46F3-966E-E191E22095E3}" type="presParOf" srcId="{7DBC897E-932B-4C84-BDED-E98B64A62C33}" destId="{47DD8B86-8BD5-4210-9B19-D11716ACC2BF}" srcOrd="0" destOrd="0" presId="urn:microsoft.com/office/officeart/2005/8/layout/orgChart1"/>
    <dgm:cxn modelId="{0CB077C1-3F5E-4D04-A8B4-67905BEABF6D}" type="presParOf" srcId="{47DD8B86-8BD5-4210-9B19-D11716ACC2BF}" destId="{B3316FD5-424E-40EB-9111-103CD35EC40B}" srcOrd="0" destOrd="0" presId="urn:microsoft.com/office/officeart/2005/8/layout/orgChart1"/>
    <dgm:cxn modelId="{EB3A9CC3-0275-4848-8145-011F00D28F6A}" type="presParOf" srcId="{B3316FD5-424E-40EB-9111-103CD35EC40B}" destId="{7481D3A7-C4FE-409F-A2EA-468DD4F832D3}" srcOrd="0" destOrd="0" presId="urn:microsoft.com/office/officeart/2005/8/layout/orgChart1"/>
    <dgm:cxn modelId="{BD45CACC-6549-4CE6-99AA-265C507FE8F2}" type="presParOf" srcId="{B3316FD5-424E-40EB-9111-103CD35EC40B}" destId="{D4A3B210-7283-4CC0-A9DD-0DB0EBD6D0B4}" srcOrd="1" destOrd="0" presId="urn:microsoft.com/office/officeart/2005/8/layout/orgChart1"/>
    <dgm:cxn modelId="{CACB9766-6D19-4859-979E-4AD1B6F908A2}" type="presParOf" srcId="{47DD8B86-8BD5-4210-9B19-D11716ACC2BF}" destId="{DC97F08F-C27D-4B4C-A036-F64671F62FC7}" srcOrd="1" destOrd="0" presId="urn:microsoft.com/office/officeart/2005/8/layout/orgChart1"/>
    <dgm:cxn modelId="{F66238E4-5A72-4BC7-8C9A-CF1553405F10}" type="presParOf" srcId="{DC97F08F-C27D-4B4C-A036-F64671F62FC7}" destId="{98DA07B6-9433-4039-8F85-5EF31043FA44}" srcOrd="0" destOrd="0" presId="urn:microsoft.com/office/officeart/2005/8/layout/orgChart1"/>
    <dgm:cxn modelId="{FE1C003D-CCFD-4B23-BA1B-E7AAB3552A46}" type="presParOf" srcId="{DC97F08F-C27D-4B4C-A036-F64671F62FC7}" destId="{58E2FC0A-18C9-4BAF-8777-8A1911B2B307}" srcOrd="1" destOrd="0" presId="urn:microsoft.com/office/officeart/2005/8/layout/orgChart1"/>
    <dgm:cxn modelId="{32362312-388B-4967-9BC2-77BD9A95CF78}" type="presParOf" srcId="{58E2FC0A-18C9-4BAF-8777-8A1911B2B307}" destId="{B154F8DD-CE02-4423-8AAF-E3CBCEE2D70C}" srcOrd="0" destOrd="0" presId="urn:microsoft.com/office/officeart/2005/8/layout/orgChart1"/>
    <dgm:cxn modelId="{E0AB8690-85EA-4545-9746-4D1F3D122CF9}" type="presParOf" srcId="{B154F8DD-CE02-4423-8AAF-E3CBCEE2D70C}" destId="{DF8A71AE-B582-4915-BC59-23629C896664}" srcOrd="0" destOrd="0" presId="urn:microsoft.com/office/officeart/2005/8/layout/orgChart1"/>
    <dgm:cxn modelId="{427B08D3-66A7-4F8F-A040-6123449ED172}" type="presParOf" srcId="{B154F8DD-CE02-4423-8AAF-E3CBCEE2D70C}" destId="{53ED571A-02EF-4B23-BE7F-23F2C8893B74}" srcOrd="1" destOrd="0" presId="urn:microsoft.com/office/officeart/2005/8/layout/orgChart1"/>
    <dgm:cxn modelId="{26A5277C-677E-4756-9F57-060A34D1355A}" type="presParOf" srcId="{58E2FC0A-18C9-4BAF-8777-8A1911B2B307}" destId="{45794690-ADE5-49AC-946D-B820AA098450}" srcOrd="1" destOrd="0" presId="urn:microsoft.com/office/officeart/2005/8/layout/orgChart1"/>
    <dgm:cxn modelId="{4612DBDD-F788-422B-A815-E8A9E435CE03}" type="presParOf" srcId="{58E2FC0A-18C9-4BAF-8777-8A1911B2B307}" destId="{C36A92BA-78C5-4AD5-928B-6F32EF006FF5}" srcOrd="2" destOrd="0" presId="urn:microsoft.com/office/officeart/2005/8/layout/orgChart1"/>
    <dgm:cxn modelId="{E652DA00-F73A-4FB6-9FA6-7C19A7330171}" type="presParOf" srcId="{DC97F08F-C27D-4B4C-A036-F64671F62FC7}" destId="{71F87EE0-1FBD-46EE-8C0D-977741483514}" srcOrd="2" destOrd="0" presId="urn:microsoft.com/office/officeart/2005/8/layout/orgChart1"/>
    <dgm:cxn modelId="{8A2DD91F-230A-4EB8-8B75-9839FC5CC02D}" type="presParOf" srcId="{DC97F08F-C27D-4B4C-A036-F64671F62FC7}" destId="{829BF50A-6973-4B54-A544-53E64788243A}" srcOrd="3" destOrd="0" presId="urn:microsoft.com/office/officeart/2005/8/layout/orgChart1"/>
    <dgm:cxn modelId="{1C9BBDC1-4A60-404C-9F74-FF9CD2DAFF9D}" type="presParOf" srcId="{829BF50A-6973-4B54-A544-53E64788243A}" destId="{310CD434-4103-44CD-85BD-0500462F9C34}" srcOrd="0" destOrd="0" presId="urn:microsoft.com/office/officeart/2005/8/layout/orgChart1"/>
    <dgm:cxn modelId="{EBE42E8A-3499-4421-89FE-29216F8F21B7}" type="presParOf" srcId="{310CD434-4103-44CD-85BD-0500462F9C34}" destId="{DB5FB79B-1CFC-40A0-8637-FEFB51045B9C}" srcOrd="0" destOrd="0" presId="urn:microsoft.com/office/officeart/2005/8/layout/orgChart1"/>
    <dgm:cxn modelId="{48FFA4B9-04BF-427E-BDA6-3CFE074E223C}" type="presParOf" srcId="{310CD434-4103-44CD-85BD-0500462F9C34}" destId="{A4CB178F-A7F2-48EB-B602-CD4092309088}" srcOrd="1" destOrd="0" presId="urn:microsoft.com/office/officeart/2005/8/layout/orgChart1"/>
    <dgm:cxn modelId="{80FA3ABF-D21A-4592-A2E9-FD48398F253E}" type="presParOf" srcId="{829BF50A-6973-4B54-A544-53E64788243A}" destId="{8711C395-DE25-4CDB-8728-F3F30D509453}" srcOrd="1" destOrd="0" presId="urn:microsoft.com/office/officeart/2005/8/layout/orgChart1"/>
    <dgm:cxn modelId="{136EC5C8-8D0D-49AE-BFB5-3054CD90E73D}" type="presParOf" srcId="{829BF50A-6973-4B54-A544-53E64788243A}" destId="{CB1A4E21-2075-4DC4-889B-CE259ECFF867}" srcOrd="2" destOrd="0" presId="urn:microsoft.com/office/officeart/2005/8/layout/orgChart1"/>
    <dgm:cxn modelId="{7A5F3204-96E1-42AC-8F54-A7FD863497B1}" type="presParOf" srcId="{47DD8B86-8BD5-4210-9B19-D11716ACC2BF}" destId="{FF69AA1B-885B-482B-874E-25EF5A69835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CBACCC-D553-4323-825D-2938198A50C4}">
      <dsp:nvSpPr>
        <dsp:cNvPr id="0" name=""/>
        <dsp:cNvSpPr/>
      </dsp:nvSpPr>
      <dsp:spPr>
        <a:xfrm>
          <a:off x="2411" y="595377"/>
          <a:ext cx="2937420" cy="1174968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1">
              <a:shade val="70000"/>
              <a:satMod val="15000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0" kern="1200" dirty="0" smtClean="0"/>
            <a:t>Концепция максимизации запасов.</a:t>
          </a:r>
        </a:p>
      </dsp:txBody>
      <dsp:txXfrm>
        <a:off x="589895" y="595377"/>
        <a:ext cx="1762452" cy="1174968"/>
      </dsp:txXfrm>
    </dsp:sp>
    <dsp:sp modelId="{A86F9959-7A2B-4624-8E5C-AC8EF6B58265}">
      <dsp:nvSpPr>
        <dsp:cNvPr id="0" name=""/>
        <dsp:cNvSpPr/>
      </dsp:nvSpPr>
      <dsp:spPr>
        <a:xfrm>
          <a:off x="2646089" y="595377"/>
          <a:ext cx="2937420" cy="1174968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0" kern="1200" dirty="0" smtClean="0"/>
            <a:t>Концепция оптимизации запасов.</a:t>
          </a:r>
          <a:endParaRPr lang="ru-RU" sz="1900" kern="1200" dirty="0"/>
        </a:p>
      </dsp:txBody>
      <dsp:txXfrm>
        <a:off x="3233573" y="595377"/>
        <a:ext cx="1762452" cy="1174968"/>
      </dsp:txXfrm>
    </dsp:sp>
    <dsp:sp modelId="{83FF1B6E-31BA-48A3-8948-F88EF1648ACE}">
      <dsp:nvSpPr>
        <dsp:cNvPr id="0" name=""/>
        <dsp:cNvSpPr/>
      </dsp:nvSpPr>
      <dsp:spPr>
        <a:xfrm>
          <a:off x="5289768" y="595377"/>
          <a:ext cx="2937420" cy="1174968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0" kern="1200" dirty="0" smtClean="0"/>
            <a:t>Концепция минимизации запасов.</a:t>
          </a:r>
          <a:endParaRPr lang="ru-RU" sz="1900" kern="1200" dirty="0"/>
        </a:p>
      </dsp:txBody>
      <dsp:txXfrm>
        <a:off x="5877252" y="595377"/>
        <a:ext cx="1762452" cy="11749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F87EE0-1FBD-46EE-8C0D-977741483514}">
      <dsp:nvSpPr>
        <dsp:cNvPr id="0" name=""/>
        <dsp:cNvSpPr/>
      </dsp:nvSpPr>
      <dsp:spPr>
        <a:xfrm>
          <a:off x="4093030" y="2030320"/>
          <a:ext cx="2282429" cy="792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124"/>
              </a:lnTo>
              <a:lnTo>
                <a:pt x="2282429" y="396124"/>
              </a:lnTo>
              <a:lnTo>
                <a:pt x="2282429" y="7922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A07B6-9433-4039-8F85-5EF31043FA44}">
      <dsp:nvSpPr>
        <dsp:cNvPr id="0" name=""/>
        <dsp:cNvSpPr/>
      </dsp:nvSpPr>
      <dsp:spPr>
        <a:xfrm>
          <a:off x="1886305" y="2030320"/>
          <a:ext cx="2206725" cy="792248"/>
        </a:xfrm>
        <a:custGeom>
          <a:avLst/>
          <a:gdLst/>
          <a:ahLst/>
          <a:cxnLst/>
          <a:rect l="0" t="0" r="0" b="0"/>
          <a:pathLst>
            <a:path>
              <a:moveTo>
                <a:pt x="2206725" y="0"/>
              </a:moveTo>
              <a:lnTo>
                <a:pt x="2206725" y="396124"/>
              </a:lnTo>
              <a:lnTo>
                <a:pt x="0" y="396124"/>
              </a:lnTo>
              <a:lnTo>
                <a:pt x="0" y="7922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1D3A7-C4FE-409F-A2EA-468DD4F832D3}">
      <dsp:nvSpPr>
        <dsp:cNvPr id="0" name=""/>
        <dsp:cNvSpPr/>
      </dsp:nvSpPr>
      <dsp:spPr>
        <a:xfrm>
          <a:off x="2206725" y="144014"/>
          <a:ext cx="3772611" cy="18863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Совокупные запасы производства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Сырье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Материлы</a:t>
          </a:r>
          <a:endParaRPr kumimoji="0" lang="ru-RU" altLang="ru-RU" sz="18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Полуфабрикаты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Детали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Готовые изделия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Запасные части для ремонта</a:t>
          </a:r>
        </a:p>
      </dsp:txBody>
      <dsp:txXfrm>
        <a:off x="2206725" y="144014"/>
        <a:ext cx="3772611" cy="1886305"/>
      </dsp:txXfrm>
    </dsp:sp>
    <dsp:sp modelId="{DF8A71AE-B582-4915-BC59-23629C896664}">
      <dsp:nvSpPr>
        <dsp:cNvPr id="0" name=""/>
        <dsp:cNvSpPr/>
      </dsp:nvSpPr>
      <dsp:spPr>
        <a:xfrm>
          <a:off x="0" y="2822568"/>
          <a:ext cx="3772611" cy="18863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Производственные запасы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Запасы в организации-потребителе</a:t>
          </a:r>
        </a:p>
      </dsp:txBody>
      <dsp:txXfrm>
        <a:off x="0" y="2822568"/>
        <a:ext cx="3772611" cy="1886305"/>
      </dsp:txXfrm>
    </dsp:sp>
    <dsp:sp modelId="{DB5FB79B-1CFC-40A0-8637-FEFB51045B9C}">
      <dsp:nvSpPr>
        <dsp:cNvPr id="0" name=""/>
        <dsp:cNvSpPr/>
      </dsp:nvSpPr>
      <dsp:spPr>
        <a:xfrm>
          <a:off x="4489154" y="2822568"/>
          <a:ext cx="3772611" cy="18863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Товарные запасы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Запасы готовой продукции на складе организации-изготовителя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Запасы в каналах сферы обращения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Запасы в пути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Запасы на предприятиях торговли</a:t>
          </a:r>
        </a:p>
      </dsp:txBody>
      <dsp:txXfrm>
        <a:off x="4489154" y="2822568"/>
        <a:ext cx="3772611" cy="18863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9187EE1-3583-4599-B422-80BBEA9BC464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2E21314-6611-457D-9C16-012F08620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90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E21314-6611-457D-9C16-012F0862052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672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2A2DA1-3139-4258-B760-6C84798743AB}" type="slidenum">
              <a:rPr lang="ru-RU" altLang="ru-RU">
                <a:latin typeface="Times New Roman" pitchFamily="18" charset="0"/>
              </a:rPr>
              <a:pPr eaLnBrk="1" hangingPunct="1"/>
              <a:t>41</a:t>
            </a:fld>
            <a:endParaRPr lang="ru-RU" altLang="ru-RU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5A7EB6-80EA-441D-9119-FF1CD47251B7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2283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7755097-1B8F-4A9B-B915-D8E98037553C}" type="slidenum">
              <a:rPr lang="ru-RU" sz="1200">
                <a:cs typeface="+mn-cs"/>
              </a:rPr>
              <a:pPr algn="r">
                <a:defRPr/>
              </a:pPr>
              <a:t>26</a:t>
            </a:fld>
            <a:endParaRPr lang="ru-RU" sz="1200">
              <a:cs typeface="+mn-cs"/>
            </a:endParaRPr>
          </a:p>
        </p:txBody>
      </p:sp>
      <p:sp>
        <p:nvSpPr>
          <p:cNvPr id="68611" name="Rectangle 1031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9040A0A9-DD22-4BB0-8EEE-4D781E2D4C4D}" type="slidenum">
              <a:rPr lang="ru-RU" altLang="ru-RU" sz="1200"/>
              <a:pPr algn="r"/>
              <a:t>26</a:t>
            </a:fld>
            <a:endParaRPr lang="ru-RU" altLang="ru-RU" sz="1200"/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685800"/>
            <a:ext cx="5780088" cy="4335463"/>
          </a:xfrm>
          <a:ln/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4413"/>
            <a:ext cx="5486400" cy="2527300"/>
          </a:xfrm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96A889-1660-463A-ADB7-06D2F67197E1}" type="slidenum">
              <a:rPr lang="ru-RU" smtClean="0"/>
              <a:pPr/>
              <a:t>27</a:t>
            </a:fld>
            <a:endParaRPr lang="ru-RU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042004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7AD8D4-4749-474D-B803-6718AC9AD4C4}" type="slidenum">
              <a:rPr lang="ru-RU" altLang="ru-RU">
                <a:latin typeface="Times New Roman" pitchFamily="18" charset="0"/>
              </a:rPr>
              <a:pPr eaLnBrk="1" hangingPunct="1"/>
              <a:t>31</a:t>
            </a:fld>
            <a:endParaRPr lang="ru-RU" altLang="ru-RU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7DC115-A84F-4724-ADAE-5A62A2E9A104}" type="slidenum">
              <a:rPr lang="ru-RU" altLang="ru-RU">
                <a:latin typeface="Times New Roman" pitchFamily="18" charset="0"/>
              </a:rPr>
              <a:pPr eaLnBrk="1" hangingPunct="1"/>
              <a:t>34</a:t>
            </a:fld>
            <a:endParaRPr lang="ru-RU" altLang="ru-RU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F79605-A279-4850-AE54-1C201AD6CBE1}" type="slidenum">
              <a:rPr lang="ru-RU" altLang="ru-RU">
                <a:latin typeface="Times New Roman" pitchFamily="18" charset="0"/>
              </a:rPr>
              <a:pPr eaLnBrk="1" hangingPunct="1"/>
              <a:t>36</a:t>
            </a:fld>
            <a:endParaRPr lang="ru-RU" altLang="ru-RU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614EF3-9AF6-4991-B74C-8E00706883B9}" type="slidenum">
              <a:rPr lang="ru-RU" altLang="ru-RU">
                <a:latin typeface="Times New Roman" pitchFamily="18" charset="0"/>
              </a:rPr>
              <a:pPr eaLnBrk="1" hangingPunct="1"/>
              <a:t>37</a:t>
            </a:fld>
            <a:endParaRPr lang="ru-RU" altLang="ru-RU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DA3C43-977D-4B74-89B9-B12917FF8DCD}" type="slidenum">
              <a:rPr lang="ru-RU" altLang="ru-RU">
                <a:latin typeface="Times New Roman" pitchFamily="18" charset="0"/>
              </a:rPr>
              <a:pPr eaLnBrk="1" hangingPunct="1"/>
              <a:t>38</a:t>
            </a:fld>
            <a:endParaRPr lang="ru-RU" altLang="ru-RU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A8719C-C70C-49B7-96B8-DF370AA6DC6A}" type="slidenum">
              <a:rPr lang="ru-RU" altLang="ru-RU">
                <a:latin typeface="Times New Roman" pitchFamily="18" charset="0"/>
              </a:rPr>
              <a:pPr eaLnBrk="1" hangingPunct="1"/>
              <a:t>39</a:t>
            </a:fld>
            <a:endParaRPr lang="ru-RU" altLang="ru-RU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C2727-53F6-44C6-B8BC-D285B39E1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574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93B18-62B1-47C3-9B67-2B15DE4C6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848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DAE28-5F0B-4A55-A2C3-CEE8FECB81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469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ED4D8-3363-4AF4-B6F7-B9A621261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504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9135FE1-9843-43CD-ACA4-5AD77C11797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1102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CEBB8-27AF-45C9-95CF-2F8AB07AC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440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89C87-ACA9-44B8-884D-F9D996014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025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B1743-A101-4A3B-B430-08C9B05CF6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714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7A4C5-CFEC-4F41-931B-BF941F328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311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F7D39-2677-4DB3-9C9A-1A8270AB0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073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5A0B1-8D2C-4FD0-92A5-26F7DADF5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85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ая соединительная линия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Прямая соединительная линия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EDBF6-3BC1-452D-82F2-33869B3A50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928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Прямая соединительная линия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11" name="Прямая соединительная линия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902A5-027D-4402-A329-D07C4AC44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96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A0A4514-3738-4E75-8420-8ACFB0F7E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0" r:id="rId4"/>
    <p:sldLayoutId id="2147484111" r:id="rId5"/>
    <p:sldLayoutId id="2147484118" r:id="rId6"/>
    <p:sldLayoutId id="2147484112" r:id="rId7"/>
    <p:sldLayoutId id="2147484119" r:id="rId8"/>
    <p:sldLayoutId id="2147484120" r:id="rId9"/>
    <p:sldLayoutId id="2147484113" r:id="rId10"/>
    <p:sldLayoutId id="2147484114" r:id="rId11"/>
    <p:sldLayoutId id="2147484121" r:id="rId12"/>
    <p:sldLayoutId id="214748412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Users\Admin\Desktop\unnamed (1)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1152" cy="685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205038"/>
            <a:ext cx="8137525" cy="1677987"/>
          </a:xfrm>
        </p:spPr>
        <p:txBody>
          <a:bodyPr>
            <a:noAutofit/>
          </a:bodyPr>
          <a:lstStyle/>
          <a:p>
            <a:pPr indent="540385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ru-RU" sz="24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 smtClean="0">
                <a:latin typeface="Calibri"/>
                <a:ea typeface="Calibri"/>
                <a:cs typeface="Times New Roman"/>
              </a:rPr>
            </a:br>
            <a:endParaRPr lang="ru-RU" sz="3200" dirty="0"/>
          </a:p>
        </p:txBody>
      </p:sp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827584" y="1494336"/>
            <a:ext cx="7848426" cy="533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0" algn="ctr">
              <a:defRPr/>
            </a:pP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ЛОГИСТИКА ЗАПАСОВ</a:t>
            </a:r>
          </a:p>
          <a:p>
            <a:pPr indent="0" algn="just">
              <a:defRPr/>
            </a:pPr>
            <a:endParaRPr lang="ru-RU" alt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0" algn="just">
              <a:buFont typeface="Century Schoolbook" pitchFamily="18" charset="0"/>
              <a:buAutoNum type="arabicPeriod"/>
              <a:defRPr/>
            </a:pPr>
            <a:r>
              <a:rPr lang="ru-RU" alt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Понятие материального запаса</a:t>
            </a:r>
            <a:endParaRPr lang="ru-RU" altLang="ru-RU" sz="2800" b="1" dirty="0" smtClean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342900" indent="0" algn="just">
              <a:buFont typeface="Century Schoolbook" pitchFamily="18" charset="0"/>
              <a:buAutoNum type="arabicPeriod"/>
              <a:defRPr/>
            </a:pPr>
            <a:r>
              <a:rPr lang="ru-RU" alt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виды материальных запасов</a:t>
            </a:r>
            <a:endParaRPr lang="ru-RU" altLang="ru-RU" sz="2800" b="1" dirty="0" smtClean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342900" indent="0">
              <a:spcAft>
                <a:spcPts val="1000"/>
              </a:spcAft>
              <a:buFont typeface="Century Schoolbook" pitchFamily="18" charset="0"/>
              <a:buAutoNum type="arabicPeriod"/>
              <a:defRPr/>
            </a:pPr>
            <a:r>
              <a:rPr lang="ru-RU" alt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Система управления </a:t>
            </a:r>
            <a:r>
              <a:rPr lang="ru-RU" alt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запасами</a:t>
            </a:r>
          </a:p>
          <a:p>
            <a:pPr marL="342900" indent="0">
              <a:spcAft>
                <a:spcPts val="1000"/>
              </a:spcAft>
              <a:buFont typeface="Century Schoolbook" pitchFamily="18" charset="0"/>
              <a:buAutoNum type="arabicPeriod"/>
              <a:defRPr/>
            </a:pPr>
            <a:r>
              <a:rPr lang="ru-RU" alt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3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Цифровизация</a:t>
            </a:r>
            <a:r>
              <a:rPr lang="ru-RU" alt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логистики запасов</a:t>
            </a:r>
            <a:endParaRPr lang="ru-RU" altLang="ru-RU" sz="2800" b="1" dirty="0" smtClean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indent="0" algn="just">
              <a:defRPr/>
            </a:pPr>
            <a:endParaRPr lang="ru-RU" alt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https://works.doklad.ru/images/T7tc04KJmeM/2e5ee64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68" y="516296"/>
            <a:ext cx="7421400" cy="492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251520" y="4653136"/>
            <a:ext cx="7993062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Изменение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размера текущего запаса</a:t>
            </a:r>
          </a:p>
          <a:p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Оптимальным запасом считается оптимальное значение его средней величины, равное половине заказанной и доставленной партии товара</a:t>
            </a:r>
          </a:p>
          <a:p>
            <a:pPr algn="just"/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692150"/>
            <a:ext cx="8147050" cy="5781675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ru-RU" dirty="0"/>
              <a:t>В системах управления запасами используются две категории затрат: затраты удельные и затраты за анализируемый период.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b="1" dirty="0"/>
              <a:t>Затраты удельные </a:t>
            </a:r>
            <a:r>
              <a:rPr lang="ru-RU" dirty="0"/>
              <a:t>представляют собой затраты:</a:t>
            </a:r>
          </a:p>
          <a:p>
            <a:pPr algn="just">
              <a:defRPr/>
            </a:pPr>
            <a:r>
              <a:rPr lang="ru-RU" dirty="0"/>
              <a:t>на создание запасов, т. е. затраты на размещение и получение </a:t>
            </a:r>
            <a:r>
              <a:rPr lang="ru-RU" dirty="0" smtClean="0"/>
              <a:t>од­ного </a:t>
            </a:r>
            <a:r>
              <a:rPr lang="ru-RU" dirty="0"/>
              <a:t>заказа; измеряются в рублях и обозначаются символом </a:t>
            </a:r>
            <a:r>
              <a:rPr lang="ru-RU" b="1" i="1" dirty="0"/>
              <a:t>К;</a:t>
            </a:r>
            <a:endParaRPr lang="ru-RU" dirty="0"/>
          </a:p>
          <a:p>
            <a:pPr algn="just">
              <a:defRPr/>
            </a:pPr>
            <a:r>
              <a:rPr lang="ru-RU" dirty="0"/>
              <a:t>хранение запасов, т. е. затраты на хранение едини</a:t>
            </a:r>
            <a:r>
              <a:rPr lang="en-US" dirty="0"/>
              <a:t>u</a:t>
            </a:r>
            <a:r>
              <a:rPr lang="ru-RU" dirty="0"/>
              <a:t>ы запаса в </a:t>
            </a:r>
            <a:r>
              <a:rPr lang="ru-RU" dirty="0" smtClean="0"/>
              <a:t>еди­ницу </a:t>
            </a:r>
            <a:r>
              <a:rPr lang="ru-RU" dirty="0"/>
              <a:t>времени, обозначаются символом </a:t>
            </a:r>
            <a:r>
              <a:rPr lang="ru-RU" i="1" dirty="0"/>
              <a:t>М </a:t>
            </a:r>
            <a:r>
              <a:rPr lang="ru-RU" dirty="0"/>
              <a:t>и имеют размерность. если запас </a:t>
            </a:r>
            <a:r>
              <a:rPr lang="ru-RU" dirty="0" smtClean="0"/>
              <a:t>измеряется </a:t>
            </a:r>
            <a:r>
              <a:rPr lang="ru-RU" dirty="0"/>
              <a:t>в </a:t>
            </a:r>
            <a:r>
              <a:rPr lang="ru-RU" dirty="0" err="1"/>
              <a:t>ден</a:t>
            </a:r>
            <a:r>
              <a:rPr lang="ru-RU" dirty="0"/>
              <a:t>. ед.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328"/>
            <a:ext cx="8676456" cy="1143000"/>
          </a:xfrm>
        </p:spPr>
        <p:txBody>
          <a:bodyPr>
            <a:noAutofit/>
          </a:bodyPr>
          <a:lstStyle/>
          <a:p>
            <a:pPr marL="0" indent="0">
              <a:defRPr/>
            </a:pPr>
            <a:r>
              <a:rPr lang="ru-RU" sz="2000" b="1" dirty="0"/>
              <a:t>Затраты за период </a:t>
            </a:r>
            <a:r>
              <a:rPr lang="ru-RU" sz="2000" dirty="0"/>
              <a:t>представляют собой затраты:</a:t>
            </a:r>
            <a:br>
              <a:rPr lang="ru-RU" sz="2000" dirty="0"/>
            </a:br>
            <a:r>
              <a:rPr lang="ru-RU" sz="2000" dirty="0"/>
              <a:t>на размещение  и получение  всех заказов, сделанных за период </a:t>
            </a:r>
            <a:r>
              <a:rPr lang="en-US" sz="2000" dirty="0"/>
              <a:t>(</a:t>
            </a:r>
            <a:r>
              <a:rPr lang="en-US" sz="2000" dirty="0" err="1"/>
              <a:t>С</a:t>
            </a:r>
            <a:r>
              <a:rPr lang="en-US" sz="1200" dirty="0" err="1"/>
              <a:t>зак</a:t>
            </a:r>
            <a:r>
              <a:rPr lang="en-US" sz="2000" dirty="0"/>
              <a:t>);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хранение среднего запаса в течение периода (</a:t>
            </a:r>
            <a:r>
              <a:rPr lang="ru-RU" sz="2000" dirty="0" err="1"/>
              <a:t>С</a:t>
            </a:r>
            <a:r>
              <a:rPr lang="ru-RU" sz="1200" dirty="0" err="1"/>
              <a:t>хран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064896" cy="540060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Общие затраты за период обозначим символом </a:t>
            </a:r>
            <a:r>
              <a:rPr lang="ru-RU" sz="2000" dirty="0" err="1"/>
              <a:t>С</a:t>
            </a:r>
            <a:r>
              <a:rPr lang="ru-RU" sz="2000" baseline="-25000" dirty="0" err="1"/>
              <a:t>общ</a:t>
            </a:r>
            <a:r>
              <a:rPr lang="ru-RU" sz="2000" dirty="0"/>
              <a:t>. Затраты за период имеют размерность: руб./период, например, руб./год.</a:t>
            </a:r>
          </a:p>
          <a:p>
            <a:pPr marL="0" indent="0">
              <a:buNone/>
            </a:pPr>
            <a:r>
              <a:rPr lang="ru-RU" sz="2000" dirty="0"/>
              <a:t>Помимо затрат удельных и затрат за период система управления запасами характеризуются также следующими параметрами:</a:t>
            </a:r>
          </a:p>
          <a:p>
            <a:r>
              <a:rPr lang="ru-RU" sz="2000" dirty="0"/>
              <a:t>Q — спрос на товар за период, шт./период;</a:t>
            </a:r>
          </a:p>
          <a:p>
            <a:r>
              <a:rPr lang="ru-RU" sz="2000" dirty="0"/>
              <a:t>Р —  закупочная стоимость единицы товара, руб./шт</a:t>
            </a:r>
            <a:r>
              <a:rPr lang="ru-RU" sz="2000" dirty="0" smtClean="0"/>
              <a:t>.;</a:t>
            </a:r>
          </a:p>
          <a:p>
            <a:r>
              <a:rPr lang="ru-RU" sz="2000" dirty="0" smtClean="0"/>
              <a:t>Т – продолжительность анализируемого периода, год/период;</a:t>
            </a:r>
            <a:endParaRPr lang="ru-RU" sz="2000" dirty="0"/>
          </a:p>
          <a:p>
            <a:r>
              <a:rPr lang="ru-RU" sz="2000" dirty="0"/>
              <a:t>S — размер заказываемой партии товара, шт.;</a:t>
            </a:r>
          </a:p>
          <a:p>
            <a:r>
              <a:rPr lang="ru-RU" sz="2000" dirty="0" err="1"/>
              <a:t>З</a:t>
            </a:r>
            <a:r>
              <a:rPr lang="ru-RU" sz="2000" baseline="-25000" dirty="0" err="1"/>
              <a:t>тек.ср</a:t>
            </a:r>
            <a:r>
              <a:rPr lang="ru-RU" sz="2000" dirty="0"/>
              <a:t> — запас текущий средний, шт.;</a:t>
            </a:r>
          </a:p>
          <a:p>
            <a:r>
              <a:rPr lang="ru-RU" sz="2000" dirty="0"/>
              <a:t>N — количество заказов за период (частота завоза), заказ/период;</a:t>
            </a:r>
          </a:p>
          <a:p>
            <a:r>
              <a:rPr lang="ru-RU" sz="2000" dirty="0"/>
              <a:t>t — промежуток между поставками, год/заказ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/>
              <a:t>Целевую функцию можно представить в следующем виде</a:t>
            </a:r>
            <a:r>
              <a:rPr lang="ru-RU" sz="2000" dirty="0" smtClean="0"/>
              <a:t>:</a:t>
            </a:r>
          </a:p>
          <a:p>
            <a:pPr marL="0" indent="0" algn="ctr">
              <a:buNone/>
            </a:pPr>
            <a:r>
              <a:rPr lang="ru-RU" sz="2000" b="1" dirty="0" err="1" smtClean="0"/>
              <a:t>С</a:t>
            </a:r>
            <a:r>
              <a:rPr lang="ru-RU" sz="2000" b="1" baseline="-25000" dirty="0" err="1" smtClean="0"/>
              <a:t>общ</a:t>
            </a:r>
            <a:r>
              <a:rPr lang="ru-RU" sz="2000" b="1" baseline="-25000" dirty="0" smtClean="0"/>
              <a:t> </a:t>
            </a:r>
            <a:r>
              <a:rPr lang="ru-RU" sz="2000" b="1" dirty="0" smtClean="0"/>
              <a:t>= </a:t>
            </a:r>
            <a:r>
              <a:rPr lang="en-US" sz="2000" b="1" dirty="0" smtClean="0"/>
              <a:t>F</a:t>
            </a:r>
            <a:r>
              <a:rPr lang="ru-RU" sz="2000" b="1" dirty="0" smtClean="0"/>
              <a:t>(</a:t>
            </a:r>
            <a:r>
              <a:rPr lang="ru-RU" sz="2000" b="1" dirty="0" err="1" smtClean="0"/>
              <a:t>Схран</a:t>
            </a:r>
            <a:r>
              <a:rPr lang="ru-RU" sz="2000" b="1" dirty="0" smtClean="0"/>
              <a:t>,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Сзак</a:t>
            </a:r>
            <a:r>
              <a:rPr lang="ru-RU" sz="2000" b="1" dirty="0" smtClean="0"/>
              <a:t>, М, К, Q, Р, Т, S, </a:t>
            </a:r>
            <a:r>
              <a:rPr lang="ru-RU" sz="2000" b="1" dirty="0" err="1" smtClean="0"/>
              <a:t>З</a:t>
            </a:r>
            <a:r>
              <a:rPr lang="ru-RU" sz="2000" b="1" baseline="-25000" dirty="0" err="1" smtClean="0"/>
              <a:t>тек.ср</a:t>
            </a:r>
            <a:r>
              <a:rPr lang="ru-RU" sz="2000" b="1" dirty="0" smtClean="0"/>
              <a:t>, N, t)</a:t>
            </a:r>
            <a:r>
              <a:rPr lang="en-US" sz="2000" b="1" dirty="0" smtClean="0"/>
              <a:t>       min</a:t>
            </a:r>
            <a:endParaRPr lang="ru-RU" sz="2000" b="1" dirty="0"/>
          </a:p>
          <a:p>
            <a:endParaRPr lang="ru-RU" sz="20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6804248" y="6237312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123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517232"/>
            <a:ext cx="7467600" cy="1143000"/>
          </a:xfrm>
        </p:spPr>
        <p:txBody>
          <a:bodyPr>
            <a:noAutofit/>
          </a:bodyPr>
          <a:lstStyle/>
          <a:p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Зависимость затрат за период, связанных с размещением</a:t>
            </a:r>
            <a:r>
              <a:rPr lang="en-US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и получением заказов, от размера  заказа</a:t>
            </a:r>
            <a:endParaRPr lang="ru-RU" sz="1800" dirty="0"/>
          </a:p>
        </p:txBody>
      </p:sp>
      <p:pic>
        <p:nvPicPr>
          <p:cNvPr id="52226" name="Picture 2" descr="https://konspekta.net/lektsiiorgimg/baza3/4036205000140.files/image2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691276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717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517232"/>
            <a:ext cx="7971656" cy="1143000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Зависимость затрат за период, связанных с хранением запасов, от размера заказа</a:t>
            </a:r>
            <a:endParaRPr lang="ru-RU" sz="1800" dirty="0"/>
          </a:p>
        </p:txBody>
      </p:sp>
      <p:pic>
        <p:nvPicPr>
          <p:cNvPr id="53250" name="Picture 2" descr="https://studme.org/imag/logist/gad_logist/image1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6840760" cy="579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24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cf.ppt-online.org/files/slide/p/PZwl3C6KRGStVTjbyguB1x9zMLAW45XH8dIin7/slide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3852"/>
            <a:ext cx="8061920" cy="603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35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Классификация запасов - УПРАВЛЕНИЕ ЗАПАСАМИ В ЦЕПЯХ ПОСТАВ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43" y="1124744"/>
            <a:ext cx="79914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28324" y="5805264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Font typeface="Wingdings" pitchFamily="2" charset="2"/>
              <a:buNone/>
            </a:pPr>
            <a:r>
              <a:rPr lang="ru-RU" alt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виды материальных запасов</a:t>
            </a:r>
          </a:p>
        </p:txBody>
      </p:sp>
    </p:spTree>
    <p:extLst>
      <p:ext uri="{BB962C8B-B14F-4D97-AF65-F5344CB8AC3E}">
        <p14:creationId xmlns:p14="http://schemas.microsoft.com/office/powerpoint/2010/main" val="3663949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/>
          <p:cNvSpPr>
            <a:spLocks noGrp="1"/>
          </p:cNvSpPr>
          <p:nvPr>
            <p:ph sz="quarter" idx="1"/>
          </p:nvPr>
        </p:nvSpPr>
        <p:spPr>
          <a:xfrm>
            <a:off x="250825" y="188913"/>
            <a:ext cx="8496300" cy="6473825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Font typeface="Wingdings" pitchFamily="2" charset="2"/>
              <a:buNone/>
            </a:pPr>
            <a:endParaRPr lang="ru-RU" alt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ru-RU" altLang="ru-RU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пути превращения сырья в конечное изделие и последующего его движения до конечного потребителя создаются два основных вида запасов:</a:t>
            </a:r>
          </a:p>
          <a:p>
            <a:pPr marL="0" indent="0"/>
            <a:r>
              <a:rPr lang="en-US" altLang="ru-RU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запасы</a:t>
            </a:r>
            <a:r>
              <a:rPr lang="en-US" altLang="ru-RU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ru-RU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производственные</a:t>
            </a:r>
            <a:r>
              <a:rPr lang="en-US" altLang="ru-RU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lang="ru-RU" altLang="ru-RU" sz="25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/>
            <a:r>
              <a:rPr lang="ru-RU" altLang="ru-RU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запасы товарные , которые в свою очередь делятся на три вида:</a:t>
            </a:r>
          </a:p>
          <a:p>
            <a:pPr lvl="1"/>
            <a:r>
              <a:rPr lang="en-US" altLang="ru-RU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запасы</a:t>
            </a:r>
            <a:r>
              <a:rPr lang="en-US" altLang="ru-RU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ru-RU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текущие</a:t>
            </a:r>
            <a:r>
              <a:rPr lang="en-US" altLang="ru-RU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lang="ru-RU" altLang="ru-RU" sz="25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1"/>
            <a:r>
              <a:rPr lang="en-US" altLang="ru-RU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запасы</a:t>
            </a:r>
            <a:r>
              <a:rPr lang="en-US" altLang="ru-RU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ru-RU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страховые</a:t>
            </a:r>
            <a:r>
              <a:rPr lang="en-US" altLang="ru-RU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lang="ru-RU" altLang="ru-RU" sz="25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1"/>
            <a:r>
              <a:rPr lang="ru-RU" altLang="ru-RU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запасы сезонные.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https://konspekta.net/lektsiacom/baza1/547285394736.files/image0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86" y="476672"/>
            <a:ext cx="867409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901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2"/>
          <p:cNvSpPr>
            <a:spLocks noGrp="1"/>
          </p:cNvSpPr>
          <p:nvPr>
            <p:ph sz="quarter" idx="1"/>
          </p:nvPr>
        </p:nvSpPr>
        <p:spPr>
          <a:xfrm>
            <a:off x="323528" y="476673"/>
            <a:ext cx="8424292" cy="6352408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</a:pPr>
            <a:r>
              <a:rPr lang="ru-RU" altLang="ru-RU" sz="2800" b="1" i="1" dirty="0" smtClean="0"/>
              <a:t>Классификация по месту нахождения: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altLang="ru-RU" sz="2800" i="1" dirty="0" smtClean="0"/>
              <a:t>Производственные запасы </a:t>
            </a:r>
            <a:r>
              <a:rPr lang="ru-RU" altLang="ru-RU" sz="2800" dirty="0" smtClean="0"/>
              <a:t>формируются  в организациях-потребителях. 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altLang="ru-RU" sz="2800" i="1" dirty="0" smtClean="0"/>
              <a:t>Товарные запасы </a:t>
            </a:r>
            <a:r>
              <a:rPr lang="ru-RU" altLang="ru-RU" sz="2800" dirty="0" smtClean="0"/>
              <a:t>находятся у организаций-изготовителей на  складах готовой продукции, а также в каналах сферы обращения. Запасы в каналах сферы обращения разбиваются на запасы в пути и</a:t>
            </a:r>
            <a:r>
              <a:rPr lang="ru-RU" altLang="ru-RU" sz="2800" b="1" dirty="0" smtClean="0"/>
              <a:t> </a:t>
            </a:r>
            <a:r>
              <a:rPr lang="ru-RU" altLang="ru-RU" sz="2800" dirty="0" smtClean="0"/>
              <a:t>запасы на предприятиях торговли. Запасы в пути (или транспортные запасы) находятся на момент учета в процессе транспортировки от </a:t>
            </a:r>
            <a:r>
              <a:rPr lang="ru-RU" altLang="ru-RU" sz="2800" dirty="0" err="1" smtClean="0"/>
              <a:t>поставшиков</a:t>
            </a:r>
            <a:r>
              <a:rPr lang="ru-RU" altLang="ru-RU" sz="2800" dirty="0" smtClean="0"/>
              <a:t>  к потребителям.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/>
              <a:t>Место логистики запасов в логистической системе предприятия</a:t>
            </a:r>
          </a:p>
        </p:txBody>
      </p:sp>
      <p:pic>
        <p:nvPicPr>
          <p:cNvPr id="47140" name="Picture 36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0" y="1844824"/>
            <a:ext cx="865232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690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323850" y="750888"/>
            <a:ext cx="82804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Классификация по исполняемой фикции запасов:</a:t>
            </a:r>
          </a:p>
          <a:p>
            <a:pPr algn="just"/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Производственные </a:t>
            </a:r>
            <a:r>
              <a:rPr lang="ru-RU" altLang="ru-RU" sz="2400" b="1" i="1" dirty="0">
                <a:latin typeface="Times New Roman" pitchFamily="18" charset="0"/>
                <a:cs typeface="Times New Roman" pitchFamily="18" charset="0"/>
              </a:rPr>
              <a:t>запасы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предназначены для производственного потребления. Они должны обеспечивать бесперебойность производственно­го процесса. Производственные запасы учитываются в натуральных, услов­но-натуральных и стоимостных измерителях. К ним относятся предметы труда, поступившие к потребителю различного уровня, но еще не исполь­зованные и не подвергнутые переработке.</a:t>
            </a:r>
          </a:p>
          <a:p>
            <a:pPr algn="just"/>
            <a:r>
              <a:rPr lang="ru-RU" altLang="ru-RU" sz="2400" b="1" i="1" dirty="0">
                <a:latin typeface="Times New Roman" pitchFamily="18" charset="0"/>
                <a:cs typeface="Times New Roman" pitchFamily="18" charset="0"/>
              </a:rPr>
              <a:t>Товарные запасы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необходимы для бесперебойного обеспечения потребителей  материальными ресурсами.</a:t>
            </a:r>
          </a:p>
          <a:p>
            <a:pPr algn="just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Производственные и товарные запасы подразделяются на текущие, подготовительные, гарантийные, сезонные и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переходящие.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21037346"/>
              </p:ext>
            </p:extLst>
          </p:nvPr>
        </p:nvGraphicFramePr>
        <p:xfrm>
          <a:off x="334963" y="260648"/>
          <a:ext cx="8341493" cy="6192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4" y="4926744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Текущие</a:t>
            </a:r>
          </a:p>
          <a:p>
            <a:pPr algn="ctr"/>
            <a:r>
              <a:rPr lang="ru-RU" dirty="0" smtClean="0"/>
              <a:t>Подготовительные</a:t>
            </a:r>
          </a:p>
          <a:p>
            <a:pPr algn="ctr"/>
            <a:r>
              <a:rPr lang="ru-RU" dirty="0" smtClean="0"/>
              <a:t>Гарантийные</a:t>
            </a:r>
          </a:p>
          <a:p>
            <a:pPr algn="ctr"/>
            <a:r>
              <a:rPr lang="ru-RU" dirty="0" smtClean="0"/>
              <a:t>Сезонные</a:t>
            </a:r>
          </a:p>
          <a:p>
            <a:pPr algn="ctr"/>
            <a:r>
              <a:rPr lang="ru-RU" dirty="0" smtClean="0"/>
              <a:t>Переходящие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342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67600" cy="652934"/>
          </a:xfrm>
        </p:spPr>
        <p:txBody>
          <a:bodyPr/>
          <a:lstStyle/>
          <a:p>
            <a:r>
              <a:rPr lang="ru-RU" b="1" dirty="0" smtClean="0"/>
              <a:t>Классификация по времени учета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8136904" cy="5328592"/>
          </a:xfrm>
        </p:spPr>
        <p:txBody>
          <a:bodyPr/>
          <a:lstStyle/>
          <a:p>
            <a:r>
              <a:rPr lang="ru-RU" dirty="0"/>
              <a:t> </a:t>
            </a:r>
            <a:r>
              <a:rPr lang="ru-RU" dirty="0" smtClean="0"/>
              <a:t>Максимально </a:t>
            </a:r>
            <a:r>
              <a:rPr lang="ru-RU" dirty="0"/>
              <a:t>желательный - уровень запаса экономически целесообразный в данной системе управления запасами. Используется как ориентир при расчете объема заказа.</a:t>
            </a:r>
          </a:p>
          <a:p>
            <a:r>
              <a:rPr lang="ru-RU" dirty="0"/>
              <a:t>Пороговый уровень – используется для определения момента времени осуществления очередного заказа.</a:t>
            </a:r>
          </a:p>
          <a:p>
            <a:r>
              <a:rPr lang="ru-RU" dirty="0"/>
              <a:t>Текущий запас – соответствует уровню запаса в любой момент времени. Может совпадать с максимально желательным, пороговым и гарантийным.</a:t>
            </a:r>
          </a:p>
          <a:p>
            <a:r>
              <a:rPr lang="ru-RU" dirty="0"/>
              <a:t>Гарантийный (страховой) запас – используется для определения момента времени принятия экстренных мер для пополнения запасов.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3335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733256"/>
            <a:ext cx="7467600" cy="854968"/>
          </a:xfrm>
        </p:spPr>
        <p:txBody>
          <a:bodyPr/>
          <a:lstStyle/>
          <a:p>
            <a:r>
              <a:rPr lang="ru-RU" dirty="0" smtClean="0"/>
              <a:t>Виды запасов по времени учета</a:t>
            </a:r>
            <a:endParaRPr lang="ru-RU" dirty="0"/>
          </a:p>
        </p:txBody>
      </p:sp>
      <p:pic>
        <p:nvPicPr>
          <p:cNvPr id="58370" name="Picture 2" descr="https://www.intuit.ru/EDI/27_01_19_1/1548541181-9080/tutorial/568/objects/4/files/04_0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873493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547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6"/>
          <p:cNvSpPr>
            <a:spLocks noChangeArrowheads="1"/>
          </p:cNvSpPr>
          <p:nvPr/>
        </p:nvSpPr>
        <p:spPr bwMode="auto">
          <a:xfrm>
            <a:off x="250825" y="333375"/>
            <a:ext cx="8497888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Нормирование   запасов</a:t>
            </a:r>
          </a:p>
          <a:p>
            <a:pPr algn="just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Управление запасами заключается в решении двух основных задач:</a:t>
            </a:r>
          </a:p>
          <a:p>
            <a:pPr algn="just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определение размера необходимого запаса, т. е. его нормы;</a:t>
            </a:r>
          </a:p>
          <a:p>
            <a:pPr algn="just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создание системы контроля за фактическим размером запаса и свое­ временным его пополнением в соответствии с установленной нормой.</a:t>
            </a:r>
          </a:p>
          <a:p>
            <a:pPr algn="just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Нормой запаса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называется расчетное минимальное количество пред­метов труда, которое должно находиться у производственных или торго­вых предприятий для обеспечения бесперебойного снабжения произ­водства продукции или реализации товаров.</a:t>
            </a:r>
          </a:p>
          <a:p>
            <a:pPr algn="just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При определении норм товарных запасов используют три группы методов: эвристические, технико-экономических расчетов и экономико­-математические.</a:t>
            </a:r>
          </a:p>
          <a:p>
            <a:pPr algn="just"/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ъект 2"/>
          <p:cNvSpPr>
            <a:spLocks noGrp="1"/>
          </p:cNvSpPr>
          <p:nvPr>
            <p:ph sz="quarter" idx="1"/>
          </p:nvPr>
        </p:nvSpPr>
        <p:spPr>
          <a:xfrm>
            <a:off x="250825" y="188913"/>
            <a:ext cx="8496300" cy="6473825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Font typeface="Wingdings" pitchFamily="2" charset="2"/>
              <a:buNone/>
            </a:pPr>
            <a:r>
              <a:rPr lang="ru-RU" altLang="ru-RU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Система управления запасами</a:t>
            </a:r>
            <a:endParaRPr lang="ru-RU" altLang="ru-RU" sz="18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</a:pPr>
            <a:endParaRPr lang="ru-RU" altLang="ru-RU" sz="18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algn="just">
              <a:buFont typeface="Wingdings" pitchFamily="2" charset="2"/>
              <a:buNone/>
            </a:pPr>
            <a:r>
              <a:rPr lang="ru-RU" altLang="ru-RU" i="1" smtClean="0">
                <a:ea typeface="Calibri" pitchFamily="34" charset="0"/>
                <a:cs typeface="Times New Roman" pitchFamily="18" charset="0"/>
              </a:rPr>
              <a:t>Логистическая система управления запасами </a:t>
            </a:r>
            <a:r>
              <a:rPr lang="ru-RU" altLang="ru-RU" smtClean="0">
                <a:ea typeface="Calibri" pitchFamily="34" charset="0"/>
                <a:cs typeface="Times New Roman" pitchFamily="18" charset="0"/>
              </a:rPr>
              <a:t>проектируется с </a:t>
            </a:r>
            <a:r>
              <a:rPr lang="en-US" altLang="ru-RU" smtClean="0">
                <a:ea typeface="Calibri" pitchFamily="34" charset="0"/>
                <a:cs typeface="Times New Roman" pitchFamily="18" charset="0"/>
              </a:rPr>
              <a:t>u</a:t>
            </a:r>
            <a:r>
              <a:rPr lang="ru-RU" altLang="ru-RU" smtClean="0">
                <a:ea typeface="Calibri" pitchFamily="34" charset="0"/>
                <a:cs typeface="Times New Roman" pitchFamily="18" charset="0"/>
              </a:rPr>
              <a:t>елью непрерывного обеспечения потребителя каким-либо видом материаль­ного ресурса. </a:t>
            </a:r>
            <a:r>
              <a:rPr lang="en-US" altLang="ru-RU" smtClean="0">
                <a:ea typeface="Calibri" pitchFamily="34" charset="0"/>
                <a:cs typeface="Times New Roman" pitchFamily="18" charset="0"/>
              </a:rPr>
              <a:t>Реализа</a:t>
            </a:r>
            <a:r>
              <a:rPr lang="ru-RU" altLang="ru-RU" smtClean="0">
                <a:ea typeface="Calibri" pitchFamily="34" charset="0"/>
                <a:cs typeface="Times New Roman" pitchFamily="18" charset="0"/>
              </a:rPr>
              <a:t>ц</a:t>
            </a:r>
            <a:r>
              <a:rPr lang="en-US" altLang="ru-RU" smtClean="0">
                <a:ea typeface="Calibri" pitchFamily="34" charset="0"/>
                <a:cs typeface="Times New Roman" pitchFamily="18" charset="0"/>
              </a:rPr>
              <a:t>ия этой </a:t>
            </a:r>
            <a:r>
              <a:rPr lang="ru-RU" altLang="ru-RU" smtClean="0">
                <a:ea typeface="Calibri" pitchFamily="34" charset="0"/>
                <a:cs typeface="Times New Roman" pitchFamily="18" charset="0"/>
              </a:rPr>
              <a:t>ц</a:t>
            </a:r>
            <a:r>
              <a:rPr lang="en-US" altLang="ru-RU" smtClean="0">
                <a:ea typeface="Calibri" pitchFamily="34" charset="0"/>
                <a:cs typeface="Times New Roman" pitchFamily="18" charset="0"/>
              </a:rPr>
              <a:t>ели достигается решением следующих задач:</a:t>
            </a:r>
            <a:endParaRPr lang="ru-RU" altLang="ru-RU" smtClean="0">
              <a:ea typeface="Calibri" pitchFamily="34" charset="0"/>
              <a:cs typeface="Times New Roman" pitchFamily="18" charset="0"/>
            </a:endParaRPr>
          </a:p>
          <a:p>
            <a:pPr marL="0" indent="0" algn="just"/>
            <a:r>
              <a:rPr lang="ru-RU" altLang="ru-RU" smtClean="0">
                <a:ea typeface="Calibri" pitchFamily="34" charset="0"/>
                <a:cs typeface="Times New Roman" pitchFamily="18" charset="0"/>
              </a:rPr>
              <a:t>учет текущего уровня запаса на складах различных уровней;</a:t>
            </a:r>
          </a:p>
          <a:p>
            <a:pPr marL="0" indent="0" algn="just"/>
            <a:r>
              <a:rPr lang="ru-RU" altLang="ru-RU" smtClean="0">
                <a:ea typeface="Calibri" pitchFamily="34" charset="0"/>
                <a:cs typeface="Times New Roman" pitchFamily="18" charset="0"/>
              </a:rPr>
              <a:t>определение размера гарантийного (страхового) запаса;</a:t>
            </a:r>
          </a:p>
          <a:p>
            <a:pPr marL="0" indent="0" algn="just"/>
            <a:r>
              <a:rPr lang="en-US" altLang="ru-RU" smtClean="0">
                <a:ea typeface="Calibri" pitchFamily="34" charset="0"/>
                <a:cs typeface="Times New Roman" pitchFamily="18" charset="0"/>
              </a:rPr>
              <a:t>расчет размера </a:t>
            </a:r>
            <a:r>
              <a:rPr lang="ru-RU" altLang="ru-RU" smtClean="0">
                <a:ea typeface="Calibri" pitchFamily="34" charset="0"/>
                <a:cs typeface="Times New Roman" pitchFamily="18" charset="0"/>
              </a:rPr>
              <a:t>з</a:t>
            </a:r>
            <a:r>
              <a:rPr lang="en-US" altLang="ru-RU" smtClean="0">
                <a:ea typeface="Calibri" pitchFamily="34" charset="0"/>
                <a:cs typeface="Times New Roman" pitchFamily="18" charset="0"/>
              </a:rPr>
              <a:t>аказа;</a:t>
            </a:r>
            <a:endParaRPr lang="ru-RU" altLang="ru-RU" smtClean="0">
              <a:ea typeface="Calibri" pitchFamily="34" charset="0"/>
              <a:cs typeface="Times New Roman" pitchFamily="18" charset="0"/>
            </a:endParaRPr>
          </a:p>
          <a:p>
            <a:pPr marL="0" indent="0" algn="just"/>
            <a:r>
              <a:rPr lang="ru-RU" altLang="ru-RU" smtClean="0">
                <a:ea typeface="Calibri" pitchFamily="34" charset="0"/>
                <a:cs typeface="Times New Roman" pitchFamily="18" charset="0"/>
              </a:rPr>
              <a:t>определение интервала времени между заказами.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ChangeArrowheads="1"/>
          </p:cNvSpPr>
          <p:nvPr/>
        </p:nvSpPr>
        <p:spPr bwMode="auto">
          <a:xfrm>
            <a:off x="1143000" y="-858838"/>
            <a:ext cx="1363663" cy="209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829" tIns="899829" rIns="899829" bIns="899829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67587" name="Rectangle 4"/>
          <p:cNvSpPr>
            <a:spLocks noChangeArrowheads="1"/>
          </p:cNvSpPr>
          <p:nvPr/>
        </p:nvSpPr>
        <p:spPr bwMode="auto">
          <a:xfrm>
            <a:off x="1143000" y="1038225"/>
            <a:ext cx="138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sz="1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7588" name="Rectangle 5"/>
          <p:cNvSpPr>
            <a:spLocks noChangeArrowheads="1"/>
          </p:cNvSpPr>
          <p:nvPr/>
        </p:nvSpPr>
        <p:spPr bwMode="auto">
          <a:xfrm>
            <a:off x="1143000" y="3095625"/>
            <a:ext cx="138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67589" name="Rectangle 6"/>
          <p:cNvSpPr>
            <a:spLocks noChangeArrowheads="1"/>
          </p:cNvSpPr>
          <p:nvPr/>
        </p:nvSpPr>
        <p:spPr bwMode="auto">
          <a:xfrm>
            <a:off x="1143000" y="4194175"/>
            <a:ext cx="138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sz="1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7591" name="Rectangle 8"/>
          <p:cNvSpPr>
            <a:spLocks noChangeArrowheads="1"/>
          </p:cNvSpPr>
          <p:nvPr/>
        </p:nvSpPr>
        <p:spPr bwMode="auto">
          <a:xfrm>
            <a:off x="900113" y="2292396"/>
            <a:ext cx="7488237" cy="164143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sz="1400">
              <a:solidFill>
                <a:srgbClr val="212024"/>
              </a:solidFill>
              <a:latin typeface="Times New Roman" pitchFamily="18" charset="0"/>
            </a:endParaRPr>
          </a:p>
        </p:txBody>
      </p:sp>
      <p:sp>
        <p:nvSpPr>
          <p:cNvPr id="67592" name="Rectangle 9"/>
          <p:cNvSpPr>
            <a:spLocks noChangeArrowheads="1"/>
          </p:cNvSpPr>
          <p:nvPr/>
        </p:nvSpPr>
        <p:spPr bwMode="auto">
          <a:xfrm>
            <a:off x="1116013" y="2601007"/>
            <a:ext cx="2511425" cy="1115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 b="1">
                <a:solidFill>
                  <a:srgbClr val="212024"/>
                </a:solidFill>
                <a:latin typeface="Times New Roman" pitchFamily="18" charset="0"/>
              </a:rPr>
              <a:t>Система с фиксированным </a:t>
            </a:r>
          </a:p>
          <a:p>
            <a:pPr algn="ctr"/>
            <a:r>
              <a:rPr lang="ru-RU" altLang="ru-RU" sz="1400" b="1">
                <a:solidFill>
                  <a:srgbClr val="212024"/>
                </a:solidFill>
                <a:latin typeface="Times New Roman" pitchFamily="18" charset="0"/>
              </a:rPr>
              <a:t>размером заказа</a:t>
            </a:r>
          </a:p>
        </p:txBody>
      </p:sp>
      <p:sp>
        <p:nvSpPr>
          <p:cNvPr id="67593" name="Rectangle 10"/>
          <p:cNvSpPr>
            <a:spLocks noChangeArrowheads="1"/>
          </p:cNvSpPr>
          <p:nvPr/>
        </p:nvSpPr>
        <p:spPr bwMode="auto">
          <a:xfrm>
            <a:off x="5508625" y="2630310"/>
            <a:ext cx="2519363" cy="94315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 b="1" dirty="0">
                <a:solidFill>
                  <a:srgbClr val="212024"/>
                </a:solidFill>
                <a:latin typeface="Times New Roman" pitchFamily="18" charset="0"/>
              </a:rPr>
              <a:t>Система с фиксированным </a:t>
            </a:r>
          </a:p>
          <a:p>
            <a:pPr algn="ctr"/>
            <a:r>
              <a:rPr lang="ru-RU" altLang="ru-RU" sz="1400" b="1" dirty="0">
                <a:solidFill>
                  <a:srgbClr val="212024"/>
                </a:solidFill>
                <a:latin typeface="Times New Roman" pitchFamily="18" charset="0"/>
              </a:rPr>
              <a:t>периодом заказа</a:t>
            </a:r>
          </a:p>
        </p:txBody>
      </p:sp>
      <p:sp>
        <p:nvSpPr>
          <p:cNvPr id="67594" name="Rectangle 11"/>
          <p:cNvSpPr>
            <a:spLocks noChangeArrowheads="1"/>
          </p:cNvSpPr>
          <p:nvPr/>
        </p:nvSpPr>
        <p:spPr bwMode="auto">
          <a:xfrm>
            <a:off x="900113" y="3923901"/>
            <a:ext cx="7488237" cy="1746649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sz="1400">
              <a:solidFill>
                <a:srgbClr val="212024"/>
              </a:solidFill>
              <a:latin typeface="Times New Roman" pitchFamily="18" charset="0"/>
            </a:endParaRPr>
          </a:p>
        </p:txBody>
      </p:sp>
      <p:sp>
        <p:nvSpPr>
          <p:cNvPr id="67595" name="Text Box 12"/>
          <p:cNvSpPr txBox="1">
            <a:spLocks noChangeArrowheads="1"/>
          </p:cNvSpPr>
          <p:nvPr/>
        </p:nvSpPr>
        <p:spPr bwMode="auto">
          <a:xfrm>
            <a:off x="4572000" y="2647950"/>
            <a:ext cx="950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400" b="1" i="1">
                <a:solidFill>
                  <a:srgbClr val="212024"/>
                </a:solidFill>
                <a:latin typeface="Times New Roman" pitchFamily="18" charset="0"/>
              </a:rPr>
              <a:t>ОСНОВНЫЕ</a:t>
            </a:r>
          </a:p>
        </p:txBody>
      </p:sp>
      <p:sp>
        <p:nvSpPr>
          <p:cNvPr id="67596" name="Line 13"/>
          <p:cNvSpPr>
            <a:spLocks noChangeShapeType="1"/>
          </p:cNvSpPr>
          <p:nvPr/>
        </p:nvSpPr>
        <p:spPr bwMode="auto">
          <a:xfrm flipH="1">
            <a:off x="4554538" y="1556902"/>
            <a:ext cx="0" cy="340721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597" name="Rectangle 14"/>
          <p:cNvSpPr>
            <a:spLocks noChangeArrowheads="1"/>
          </p:cNvSpPr>
          <p:nvPr/>
        </p:nvSpPr>
        <p:spPr bwMode="auto">
          <a:xfrm>
            <a:off x="971550" y="4326622"/>
            <a:ext cx="2655888" cy="118994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 b="1">
                <a:solidFill>
                  <a:srgbClr val="212024"/>
                </a:solidFill>
                <a:latin typeface="Times New Roman" pitchFamily="18" charset="0"/>
              </a:rPr>
              <a:t>Система с установленной </a:t>
            </a:r>
          </a:p>
          <a:p>
            <a:pPr algn="ctr"/>
            <a:r>
              <a:rPr lang="ru-RU" altLang="ru-RU" sz="1400" b="1">
                <a:solidFill>
                  <a:srgbClr val="212024"/>
                </a:solidFill>
                <a:latin typeface="Times New Roman" pitchFamily="18" charset="0"/>
              </a:rPr>
              <a:t>периодичностью пополнения</a:t>
            </a:r>
          </a:p>
          <a:p>
            <a:pPr algn="ctr"/>
            <a:r>
              <a:rPr lang="ru-RU" altLang="ru-RU" sz="1400" b="1">
                <a:solidFill>
                  <a:srgbClr val="212024"/>
                </a:solidFill>
                <a:latin typeface="Times New Roman" pitchFamily="18" charset="0"/>
              </a:rPr>
              <a:t>запаса до постоянного уровня</a:t>
            </a:r>
          </a:p>
        </p:txBody>
      </p:sp>
      <p:sp>
        <p:nvSpPr>
          <p:cNvPr id="67598" name="Rectangle 15"/>
          <p:cNvSpPr>
            <a:spLocks noChangeArrowheads="1"/>
          </p:cNvSpPr>
          <p:nvPr/>
        </p:nvSpPr>
        <p:spPr bwMode="auto">
          <a:xfrm>
            <a:off x="5724525" y="4333008"/>
            <a:ext cx="2376488" cy="103115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 b="1">
                <a:solidFill>
                  <a:srgbClr val="212024"/>
                </a:solidFill>
                <a:latin typeface="Times New Roman" pitchFamily="18" charset="0"/>
              </a:rPr>
              <a:t>Система </a:t>
            </a:r>
          </a:p>
          <a:p>
            <a:pPr algn="ctr"/>
            <a:r>
              <a:rPr lang="ru-RU" altLang="ru-RU" sz="1400" b="1">
                <a:solidFill>
                  <a:srgbClr val="212024"/>
                </a:solidFill>
                <a:latin typeface="Times New Roman" pitchFamily="18" charset="0"/>
              </a:rPr>
              <a:t>Минимум – Максимум</a:t>
            </a:r>
          </a:p>
        </p:txBody>
      </p:sp>
      <p:sp>
        <p:nvSpPr>
          <p:cNvPr id="67599" name="Text Box 16"/>
          <p:cNvSpPr txBox="1">
            <a:spLocks noChangeArrowheads="1"/>
          </p:cNvSpPr>
          <p:nvPr/>
        </p:nvSpPr>
        <p:spPr bwMode="auto">
          <a:xfrm>
            <a:off x="4684713" y="4381500"/>
            <a:ext cx="1039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400" b="1" i="1">
                <a:solidFill>
                  <a:srgbClr val="212024"/>
                </a:solidFill>
                <a:latin typeface="Times New Roman" pitchFamily="18" charset="0"/>
              </a:rPr>
              <a:t>ПРОЧИЕ</a:t>
            </a:r>
          </a:p>
        </p:txBody>
      </p:sp>
      <p:sp>
        <p:nvSpPr>
          <p:cNvPr id="67600" name="Line 17"/>
          <p:cNvSpPr>
            <a:spLocks noChangeShapeType="1"/>
          </p:cNvSpPr>
          <p:nvPr/>
        </p:nvSpPr>
        <p:spPr bwMode="auto">
          <a:xfrm flipV="1">
            <a:off x="4554538" y="3293086"/>
            <a:ext cx="928687" cy="57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601" name="Line 18"/>
          <p:cNvSpPr>
            <a:spLocks noChangeShapeType="1"/>
          </p:cNvSpPr>
          <p:nvPr/>
        </p:nvSpPr>
        <p:spPr bwMode="auto">
          <a:xfrm>
            <a:off x="3660775" y="3293086"/>
            <a:ext cx="893763" cy="57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602" name="Line 19"/>
          <p:cNvSpPr>
            <a:spLocks noChangeShapeType="1"/>
          </p:cNvSpPr>
          <p:nvPr/>
        </p:nvSpPr>
        <p:spPr bwMode="auto">
          <a:xfrm>
            <a:off x="3627438" y="4958374"/>
            <a:ext cx="927100" cy="57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603" name="Line 20"/>
          <p:cNvSpPr>
            <a:spLocks noChangeShapeType="1"/>
          </p:cNvSpPr>
          <p:nvPr/>
        </p:nvSpPr>
        <p:spPr bwMode="auto">
          <a:xfrm flipV="1">
            <a:off x="4588670" y="4941888"/>
            <a:ext cx="113585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604" name="Text Box 21"/>
          <p:cNvSpPr txBox="1">
            <a:spLocks noChangeArrowheads="1"/>
          </p:cNvSpPr>
          <p:nvPr/>
        </p:nvSpPr>
        <p:spPr bwMode="auto">
          <a:xfrm>
            <a:off x="1500188" y="6183313"/>
            <a:ext cx="6176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ru-RU" altLang="ru-RU" sz="1600" b="1">
              <a:solidFill>
                <a:srgbClr val="212024"/>
              </a:solidFill>
              <a:latin typeface="Times New Roman" pitchFamily="18" charset="0"/>
            </a:endParaRPr>
          </a:p>
        </p:txBody>
      </p:sp>
      <p:sp>
        <p:nvSpPr>
          <p:cNvPr id="67608" name="Rectangle 23"/>
          <p:cNvSpPr>
            <a:spLocks noChangeArrowheads="1"/>
          </p:cNvSpPr>
          <p:nvPr/>
        </p:nvSpPr>
        <p:spPr bwMode="auto">
          <a:xfrm>
            <a:off x="1619250" y="1484784"/>
            <a:ext cx="6192838" cy="864716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>
                <a:solidFill>
                  <a:srgbClr val="212024"/>
                </a:solidFill>
                <a:latin typeface="Times New Roman" pitchFamily="18" charset="0"/>
              </a:rPr>
              <a:t>Классификация  систем управления (контроля)</a:t>
            </a:r>
          </a:p>
          <a:p>
            <a:pPr algn="ctr"/>
            <a:r>
              <a:rPr lang="ru-RU" altLang="ru-RU" b="1">
                <a:solidFill>
                  <a:srgbClr val="212024"/>
                </a:solidFill>
                <a:latin typeface="Times New Roman" pitchFamily="18" charset="0"/>
              </a:rPr>
              <a:t> за состоянием запасов</a:t>
            </a:r>
          </a:p>
        </p:txBody>
      </p:sp>
    </p:spTree>
    <p:extLst>
      <p:ext uri="{BB962C8B-B14F-4D97-AF65-F5344CB8AC3E}">
        <p14:creationId xmlns:p14="http://schemas.microsoft.com/office/powerpoint/2010/main" val="3250479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684213" y="47625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70000"/>
              </a:lnSpc>
            </a:pPr>
            <a:r>
              <a:rPr lang="ru-RU" b="1" dirty="0" smtClean="0"/>
              <a:t> </a:t>
            </a:r>
            <a:r>
              <a:rPr lang="ru-RU" b="1" dirty="0"/>
              <a:t>Методы определения потребности в запасах</a:t>
            </a:r>
            <a:r>
              <a:rPr lang="ru-RU" u="sng" dirty="0"/>
              <a:t> </a:t>
            </a:r>
          </a:p>
        </p:txBody>
      </p:sp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1690688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6388" name="Text Box 125"/>
          <p:cNvSpPr txBox="1">
            <a:spLocks noChangeArrowheads="1"/>
          </p:cNvSpPr>
          <p:nvPr/>
        </p:nvSpPr>
        <p:spPr bwMode="auto">
          <a:xfrm>
            <a:off x="755650" y="1268413"/>
            <a:ext cx="765175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ru-RU" dirty="0" smtClean="0"/>
              <a:t>1</a:t>
            </a:r>
            <a:r>
              <a:rPr lang="ru-RU" dirty="0"/>
              <a:t>) метод А</a:t>
            </a:r>
            <a:r>
              <a:rPr lang="ru-RU" i="1" dirty="0"/>
              <a:t>ВС;</a:t>
            </a:r>
            <a:endParaRPr lang="ru-RU" dirty="0"/>
          </a:p>
          <a:p>
            <a:pPr marL="457200" indent="-457200"/>
            <a:r>
              <a:rPr lang="ru-RU" dirty="0"/>
              <a:t>2) определение</a:t>
            </a:r>
            <a:r>
              <a:rPr lang="ru-RU" b="1" dirty="0"/>
              <a:t> </a:t>
            </a:r>
            <a:r>
              <a:rPr lang="ru-RU" dirty="0"/>
              <a:t>оптимальной партии заказа;</a:t>
            </a:r>
          </a:p>
          <a:p>
            <a:pPr marL="457200" indent="-457200"/>
            <a:r>
              <a:rPr lang="ru-RU" dirty="0"/>
              <a:t>3) поддержание оптимального уровня запаса;</a:t>
            </a:r>
          </a:p>
          <a:p>
            <a:pPr marL="457200" indent="-457200"/>
            <a:r>
              <a:rPr lang="ru-RU" dirty="0"/>
              <a:t>4) нормирование;</a:t>
            </a:r>
          </a:p>
          <a:p>
            <a:pPr marL="457200" indent="-457200"/>
            <a:r>
              <a:rPr lang="ru-RU" dirty="0"/>
              <a:t>5) </a:t>
            </a:r>
            <a:r>
              <a:rPr lang="ru-RU" dirty="0" smtClean="0"/>
              <a:t>оценка потребности для запасов с зависимым спросом </a:t>
            </a:r>
            <a:endParaRPr lang="ru-RU" dirty="0"/>
          </a:p>
          <a:p>
            <a:pPr marL="457200" indent="-457200"/>
            <a:endParaRPr lang="ru-RU" dirty="0"/>
          </a:p>
          <a:p>
            <a:pPr marL="457200" indent="-457200"/>
            <a:r>
              <a:rPr lang="ru-RU" b="1" u="sng" dirty="0"/>
              <a:t>Методы предполагают</a:t>
            </a:r>
            <a:r>
              <a:rPr lang="ru-RU" dirty="0"/>
              <a:t>:</a:t>
            </a:r>
          </a:p>
          <a:p>
            <a:pPr marL="457200" indent="-457200"/>
            <a:r>
              <a:rPr lang="ru-RU" dirty="0"/>
              <a:t>• учет текущего уровня запаса на складах;</a:t>
            </a:r>
          </a:p>
          <a:p>
            <a:pPr marL="457200" indent="-457200"/>
            <a:r>
              <a:rPr lang="ru-RU" dirty="0"/>
              <a:t>• определение размера гарантийного (страхового) запаса;</a:t>
            </a:r>
          </a:p>
          <a:p>
            <a:pPr marL="457200" indent="-457200"/>
            <a:r>
              <a:rPr lang="ru-RU" dirty="0"/>
              <a:t>• расчет оптимального размера партии закупки сырья и материалов;</a:t>
            </a:r>
          </a:p>
          <a:p>
            <a:pPr marL="457200" indent="-457200"/>
            <a:r>
              <a:rPr lang="ru-RU" dirty="0"/>
              <a:t>• определение интервала времени между заказами. </a:t>
            </a:r>
          </a:p>
        </p:txBody>
      </p:sp>
    </p:spTree>
    <p:extLst>
      <p:ext uri="{BB962C8B-B14F-4D97-AF65-F5344CB8AC3E}">
        <p14:creationId xmlns:p14="http://schemas.microsoft.com/office/powerpoint/2010/main" val="11859244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825" y="260350"/>
            <a:ext cx="8497888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отсутствуют отклонения от запланированных показателей и запасы потребляются равномерно, в теории управления запасами разработаны две основные системы управления, которые ре­шают поставленные задачи, соответствуя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ели непрерывного обеспе­чения потребителя материальными ресурсами.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управления запасами с фиксированным размером заказа;</a:t>
            </a: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управления запасами с фиксированным интервалом вре­мени между заказами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/>
              <a:t>Модель управления запасами с фиксированным размером заказа</a:t>
            </a:r>
            <a:r>
              <a:rPr lang="ru-RU" altLang="ru-RU" sz="2800"/>
              <a:t> </a:t>
            </a:r>
          </a:p>
        </p:txBody>
      </p:sp>
      <p:sp>
        <p:nvSpPr>
          <p:cNvPr id="51247" name="Rectangle 47"/>
          <p:cNvSpPr>
            <a:spLocks noChangeArrowheads="1"/>
          </p:cNvSpPr>
          <p:nvPr/>
        </p:nvSpPr>
        <p:spPr bwMode="auto">
          <a:xfrm>
            <a:off x="0" y="2551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graphicFrame>
        <p:nvGraphicFramePr>
          <p:cNvPr id="51246" name="Object 46"/>
          <p:cNvGraphicFramePr>
            <a:graphicFrameLocks noChangeAspect="1"/>
          </p:cNvGraphicFramePr>
          <p:nvPr/>
        </p:nvGraphicFramePr>
        <p:xfrm>
          <a:off x="3132138" y="1989138"/>
          <a:ext cx="2879725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1" name="Формула" r:id="rId3" imgW="622030" imgH="279279" progId="Equation.3">
                  <p:embed/>
                </p:oleObj>
              </mc:Choice>
              <mc:Fallback>
                <p:oleObj name="Формула" r:id="rId3" imgW="622030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989138"/>
                        <a:ext cx="2879725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8" name="Rectangle 48"/>
          <p:cNvSpPr>
            <a:spLocks noChangeArrowheads="1"/>
          </p:cNvSpPr>
          <p:nvPr/>
        </p:nvSpPr>
        <p:spPr bwMode="auto">
          <a:xfrm>
            <a:off x="251520" y="3327352"/>
            <a:ext cx="849694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1" hangingPunct="1">
              <a:buFontTx/>
              <a:buNone/>
            </a:pP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где		</a:t>
            </a:r>
          </a:p>
          <a:p>
            <a:pPr algn="just">
              <a:buFontTx/>
              <a:buNone/>
            </a:pPr>
            <a:r>
              <a:rPr lang="en-US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оптимальный размер заказа, шт.</a:t>
            </a:r>
            <a:endParaRPr lang="ru-RU" altLang="ru-RU" sz="2400" dirty="0"/>
          </a:p>
          <a:p>
            <a:pPr algn="just">
              <a:buFontTx/>
              <a:buNone/>
            </a:pP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– затраты на поставку единицы заказываемого продукта, руб.</a:t>
            </a:r>
            <a:endParaRPr lang="ru-RU" altLang="ru-RU" sz="2400" dirty="0"/>
          </a:p>
          <a:p>
            <a:pPr algn="just">
              <a:buFontTx/>
              <a:buNone/>
            </a:pPr>
            <a:r>
              <a:rPr lang="en-US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потребность в заказываемом продукте за определенный период, шт.</a:t>
            </a:r>
            <a:endParaRPr lang="ru-RU" altLang="ru-RU" sz="2400" dirty="0"/>
          </a:p>
          <a:p>
            <a:pPr algn="just">
              <a:buFontTx/>
              <a:buNone/>
            </a:pPr>
            <a:r>
              <a:rPr lang="en-US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затраты на хранение единицы запаса, руб./шт.</a:t>
            </a: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2591719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Этапы развития теории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340768"/>
          <a:ext cx="8229600" cy="2365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1547813" y="3200400"/>
            <a:ext cx="576262" cy="936625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140200" y="3200400"/>
            <a:ext cx="576263" cy="936625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732588" y="3200400"/>
            <a:ext cx="576262" cy="936625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49275" y="4221163"/>
            <a:ext cx="2573338" cy="20875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Стереотип: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Большие запасы = Благополучие и процветание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До 1930-х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4221163"/>
            <a:ext cx="2573338" cy="20875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Мировой кризис + войны: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Теория нашла себя в оборонной промышленности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(читай «много денег на исследования»)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1940-1970</a:t>
            </a:r>
            <a:endParaRPr lang="ru-RU" sz="15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021388" y="4200525"/>
            <a:ext cx="2573337" cy="208756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Уже развитая теория + Технический скачок: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Новые концепции (например </a:t>
            </a:r>
            <a:r>
              <a:rPr lang="en-US" sz="1400" dirty="0"/>
              <a:t>JIT</a:t>
            </a:r>
            <a:r>
              <a:rPr lang="ru-RU" sz="1400" dirty="0"/>
              <a:t>, где синхронизация процессов фактически заменяет хранение</a:t>
            </a:r>
            <a:r>
              <a:rPr lang="en-US" sz="1400" dirty="0"/>
              <a:t>)</a:t>
            </a:r>
            <a:endParaRPr lang="ru-RU" sz="1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1970 +</a:t>
            </a:r>
          </a:p>
        </p:txBody>
      </p:sp>
    </p:spTree>
    <p:extLst>
      <p:ext uri="{BB962C8B-B14F-4D97-AF65-F5344CB8AC3E}">
        <p14:creationId xmlns:p14="http://schemas.microsoft.com/office/powerpoint/2010/main" val="400610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47718" y="5373216"/>
            <a:ext cx="7940706" cy="1143000"/>
          </a:xfrm>
        </p:spPr>
        <p:txBody>
          <a:bodyPr>
            <a:normAutofit/>
          </a:bodyPr>
          <a:lstStyle/>
          <a:p>
            <a:r>
              <a:rPr lang="ru-RU" altLang="ru-RU" sz="2000" b="1" dirty="0"/>
              <a:t>Модель управления запасами с фиксированным размером заказа</a:t>
            </a:r>
            <a:r>
              <a:rPr lang="ru-RU" altLang="ru-RU" sz="2000" dirty="0"/>
              <a:t> </a:t>
            </a:r>
          </a:p>
        </p:txBody>
      </p:sp>
      <p:grpSp>
        <p:nvGrpSpPr>
          <p:cNvPr id="60419" name="Group 3"/>
          <p:cNvGrpSpPr>
            <a:grpSpLocks noChangeAspect="1"/>
          </p:cNvGrpSpPr>
          <p:nvPr/>
        </p:nvGrpSpPr>
        <p:grpSpPr bwMode="auto">
          <a:xfrm>
            <a:off x="447718" y="905924"/>
            <a:ext cx="7364642" cy="4187738"/>
            <a:chOff x="2271" y="10671"/>
            <a:chExt cx="7200" cy="4041"/>
          </a:xfrm>
        </p:grpSpPr>
        <p:sp>
          <p:nvSpPr>
            <p:cNvPr id="60420" name="AutoShape 4"/>
            <p:cNvSpPr>
              <a:spLocks noChangeAspect="1" noChangeArrowheads="1"/>
            </p:cNvSpPr>
            <p:nvPr/>
          </p:nvSpPr>
          <p:spPr bwMode="auto">
            <a:xfrm>
              <a:off x="2271" y="10671"/>
              <a:ext cx="7200" cy="4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21" name="Line 5"/>
            <p:cNvSpPr>
              <a:spLocks noChangeShapeType="1"/>
            </p:cNvSpPr>
            <p:nvPr/>
          </p:nvSpPr>
          <p:spPr bwMode="auto">
            <a:xfrm>
              <a:off x="2977" y="11368"/>
              <a:ext cx="0" cy="26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22" name="Line 6"/>
            <p:cNvSpPr>
              <a:spLocks noChangeShapeType="1"/>
            </p:cNvSpPr>
            <p:nvPr/>
          </p:nvSpPr>
          <p:spPr bwMode="auto">
            <a:xfrm>
              <a:off x="2977" y="14015"/>
              <a:ext cx="62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23" name="Line 7"/>
            <p:cNvSpPr>
              <a:spLocks noChangeShapeType="1"/>
            </p:cNvSpPr>
            <p:nvPr/>
          </p:nvSpPr>
          <p:spPr bwMode="auto">
            <a:xfrm>
              <a:off x="3118" y="11368"/>
              <a:ext cx="0" cy="27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24" name="Line 8"/>
            <p:cNvSpPr>
              <a:spLocks noChangeShapeType="1"/>
            </p:cNvSpPr>
            <p:nvPr/>
          </p:nvSpPr>
          <p:spPr bwMode="auto">
            <a:xfrm>
              <a:off x="4247" y="11368"/>
              <a:ext cx="0" cy="27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25" name="Line 9"/>
            <p:cNvSpPr>
              <a:spLocks noChangeShapeType="1"/>
            </p:cNvSpPr>
            <p:nvPr/>
          </p:nvSpPr>
          <p:spPr bwMode="auto">
            <a:xfrm>
              <a:off x="4530" y="11228"/>
              <a:ext cx="1" cy="27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26" name="Line 10"/>
            <p:cNvSpPr>
              <a:spLocks noChangeShapeType="1"/>
            </p:cNvSpPr>
            <p:nvPr/>
          </p:nvSpPr>
          <p:spPr bwMode="auto">
            <a:xfrm>
              <a:off x="6224" y="11368"/>
              <a:ext cx="0" cy="27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27" name="Line 11"/>
            <p:cNvSpPr>
              <a:spLocks noChangeShapeType="1"/>
            </p:cNvSpPr>
            <p:nvPr/>
          </p:nvSpPr>
          <p:spPr bwMode="auto">
            <a:xfrm>
              <a:off x="6647" y="11368"/>
              <a:ext cx="1" cy="27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28" name="Line 12"/>
            <p:cNvSpPr>
              <a:spLocks noChangeShapeType="1"/>
            </p:cNvSpPr>
            <p:nvPr/>
          </p:nvSpPr>
          <p:spPr bwMode="auto">
            <a:xfrm>
              <a:off x="7918" y="11507"/>
              <a:ext cx="1" cy="26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29" name="Line 13"/>
            <p:cNvSpPr>
              <a:spLocks noChangeShapeType="1"/>
            </p:cNvSpPr>
            <p:nvPr/>
          </p:nvSpPr>
          <p:spPr bwMode="auto">
            <a:xfrm>
              <a:off x="2836" y="13597"/>
              <a:ext cx="592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30" name="Line 14"/>
            <p:cNvSpPr>
              <a:spLocks noChangeShapeType="1"/>
            </p:cNvSpPr>
            <p:nvPr/>
          </p:nvSpPr>
          <p:spPr bwMode="auto">
            <a:xfrm>
              <a:off x="2836" y="11646"/>
              <a:ext cx="59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31" name="Line 15"/>
            <p:cNvSpPr>
              <a:spLocks noChangeShapeType="1"/>
            </p:cNvSpPr>
            <p:nvPr/>
          </p:nvSpPr>
          <p:spPr bwMode="auto">
            <a:xfrm>
              <a:off x="2836" y="11925"/>
              <a:ext cx="592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32" name="AutoShape 16"/>
            <p:cNvSpPr>
              <a:spLocks/>
            </p:cNvSpPr>
            <p:nvPr/>
          </p:nvSpPr>
          <p:spPr bwMode="auto">
            <a:xfrm>
              <a:off x="2553" y="11646"/>
              <a:ext cx="424" cy="1951"/>
            </a:xfrm>
            <a:prstGeom prst="leftBrace">
              <a:avLst>
                <a:gd name="adj1" fmla="val 38345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33" name="AutoShape 17"/>
            <p:cNvSpPr>
              <a:spLocks/>
            </p:cNvSpPr>
            <p:nvPr/>
          </p:nvSpPr>
          <p:spPr bwMode="auto">
            <a:xfrm rot="16200000">
              <a:off x="5097" y="13165"/>
              <a:ext cx="277" cy="1977"/>
            </a:xfrm>
            <a:prstGeom prst="leftBrace">
              <a:avLst>
                <a:gd name="adj1" fmla="val 59477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34" name="AutoShape 18"/>
            <p:cNvSpPr>
              <a:spLocks/>
            </p:cNvSpPr>
            <p:nvPr/>
          </p:nvSpPr>
          <p:spPr bwMode="auto">
            <a:xfrm>
              <a:off x="2836" y="11646"/>
              <a:ext cx="141" cy="279"/>
            </a:xfrm>
            <a:prstGeom prst="leftBrace">
              <a:avLst>
                <a:gd name="adj1" fmla="val 16489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35" name="Freeform 19"/>
            <p:cNvSpPr>
              <a:spLocks/>
            </p:cNvSpPr>
            <p:nvPr/>
          </p:nvSpPr>
          <p:spPr bwMode="auto">
            <a:xfrm>
              <a:off x="2954" y="11637"/>
              <a:ext cx="1301" cy="1949"/>
            </a:xfrm>
            <a:custGeom>
              <a:avLst/>
              <a:gdLst>
                <a:gd name="T0" fmla="*/ 0 w 1658"/>
                <a:gd name="T1" fmla="*/ 0 h 2517"/>
                <a:gd name="T2" fmla="*/ 84 w 1658"/>
                <a:gd name="T3" fmla="*/ 117 h 2517"/>
                <a:gd name="T4" fmla="*/ 268 w 1658"/>
                <a:gd name="T5" fmla="*/ 435 h 2517"/>
                <a:gd name="T6" fmla="*/ 385 w 1658"/>
                <a:gd name="T7" fmla="*/ 536 h 2517"/>
                <a:gd name="T8" fmla="*/ 419 w 1658"/>
                <a:gd name="T9" fmla="*/ 586 h 2517"/>
                <a:gd name="T10" fmla="*/ 436 w 1658"/>
                <a:gd name="T11" fmla="*/ 636 h 2517"/>
                <a:gd name="T12" fmla="*/ 536 w 1658"/>
                <a:gd name="T13" fmla="*/ 737 h 2517"/>
                <a:gd name="T14" fmla="*/ 570 w 1658"/>
                <a:gd name="T15" fmla="*/ 787 h 2517"/>
                <a:gd name="T16" fmla="*/ 670 w 1658"/>
                <a:gd name="T17" fmla="*/ 837 h 2517"/>
                <a:gd name="T18" fmla="*/ 687 w 1658"/>
                <a:gd name="T19" fmla="*/ 1021 h 2517"/>
                <a:gd name="T20" fmla="*/ 754 w 1658"/>
                <a:gd name="T21" fmla="*/ 1138 h 2517"/>
                <a:gd name="T22" fmla="*/ 871 w 1658"/>
                <a:gd name="T23" fmla="*/ 1222 h 2517"/>
                <a:gd name="T24" fmla="*/ 1005 w 1658"/>
                <a:gd name="T25" fmla="*/ 1306 h 2517"/>
                <a:gd name="T26" fmla="*/ 1038 w 1658"/>
                <a:gd name="T27" fmla="*/ 1356 h 2517"/>
                <a:gd name="T28" fmla="*/ 1122 w 1658"/>
                <a:gd name="T29" fmla="*/ 1440 h 2517"/>
                <a:gd name="T30" fmla="*/ 1156 w 1658"/>
                <a:gd name="T31" fmla="*/ 1540 h 2517"/>
                <a:gd name="T32" fmla="*/ 1172 w 1658"/>
                <a:gd name="T33" fmla="*/ 1775 h 2517"/>
                <a:gd name="T34" fmla="*/ 1273 w 1658"/>
                <a:gd name="T35" fmla="*/ 1942 h 2517"/>
                <a:gd name="T36" fmla="*/ 1457 w 1658"/>
                <a:gd name="T37" fmla="*/ 2126 h 2517"/>
                <a:gd name="T38" fmla="*/ 1574 w 1658"/>
                <a:gd name="T39" fmla="*/ 2445 h 2517"/>
                <a:gd name="T40" fmla="*/ 1591 w 1658"/>
                <a:gd name="T41" fmla="*/ 2495 h 2517"/>
                <a:gd name="T42" fmla="*/ 1658 w 1658"/>
                <a:gd name="T43" fmla="*/ 2511 h 2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58" h="2517">
                  <a:moveTo>
                    <a:pt x="0" y="0"/>
                  </a:moveTo>
                  <a:cubicBezTo>
                    <a:pt x="79" y="79"/>
                    <a:pt x="57" y="37"/>
                    <a:pt x="84" y="117"/>
                  </a:cubicBezTo>
                  <a:cubicBezTo>
                    <a:pt x="107" y="278"/>
                    <a:pt x="100" y="378"/>
                    <a:pt x="268" y="435"/>
                  </a:cubicBezTo>
                  <a:cubicBezTo>
                    <a:pt x="305" y="472"/>
                    <a:pt x="352" y="495"/>
                    <a:pt x="385" y="536"/>
                  </a:cubicBezTo>
                  <a:cubicBezTo>
                    <a:pt x="398" y="552"/>
                    <a:pt x="410" y="568"/>
                    <a:pt x="419" y="586"/>
                  </a:cubicBezTo>
                  <a:cubicBezTo>
                    <a:pt x="427" y="602"/>
                    <a:pt x="426" y="622"/>
                    <a:pt x="436" y="636"/>
                  </a:cubicBezTo>
                  <a:cubicBezTo>
                    <a:pt x="464" y="674"/>
                    <a:pt x="503" y="703"/>
                    <a:pt x="536" y="737"/>
                  </a:cubicBezTo>
                  <a:cubicBezTo>
                    <a:pt x="550" y="751"/>
                    <a:pt x="556" y="773"/>
                    <a:pt x="570" y="787"/>
                  </a:cubicBezTo>
                  <a:cubicBezTo>
                    <a:pt x="602" y="819"/>
                    <a:pt x="630" y="823"/>
                    <a:pt x="670" y="837"/>
                  </a:cubicBezTo>
                  <a:cubicBezTo>
                    <a:pt x="746" y="913"/>
                    <a:pt x="687" y="836"/>
                    <a:pt x="687" y="1021"/>
                  </a:cubicBezTo>
                  <a:cubicBezTo>
                    <a:pt x="687" y="1127"/>
                    <a:pt x="695" y="1087"/>
                    <a:pt x="754" y="1138"/>
                  </a:cubicBezTo>
                  <a:cubicBezTo>
                    <a:pt x="856" y="1225"/>
                    <a:pt x="779" y="1191"/>
                    <a:pt x="871" y="1222"/>
                  </a:cubicBezTo>
                  <a:cubicBezTo>
                    <a:pt x="913" y="1264"/>
                    <a:pt x="949" y="1287"/>
                    <a:pt x="1005" y="1306"/>
                  </a:cubicBezTo>
                  <a:cubicBezTo>
                    <a:pt x="1016" y="1323"/>
                    <a:pt x="1024" y="1342"/>
                    <a:pt x="1038" y="1356"/>
                  </a:cubicBezTo>
                  <a:cubicBezTo>
                    <a:pt x="1097" y="1415"/>
                    <a:pt x="1086" y="1359"/>
                    <a:pt x="1122" y="1440"/>
                  </a:cubicBezTo>
                  <a:cubicBezTo>
                    <a:pt x="1136" y="1472"/>
                    <a:pt x="1156" y="1540"/>
                    <a:pt x="1156" y="1540"/>
                  </a:cubicBezTo>
                  <a:cubicBezTo>
                    <a:pt x="1161" y="1618"/>
                    <a:pt x="1160" y="1697"/>
                    <a:pt x="1172" y="1775"/>
                  </a:cubicBezTo>
                  <a:cubicBezTo>
                    <a:pt x="1194" y="1925"/>
                    <a:pt x="1201" y="1832"/>
                    <a:pt x="1273" y="1942"/>
                  </a:cubicBezTo>
                  <a:cubicBezTo>
                    <a:pt x="1321" y="2015"/>
                    <a:pt x="1372" y="2099"/>
                    <a:pt x="1457" y="2126"/>
                  </a:cubicBezTo>
                  <a:cubicBezTo>
                    <a:pt x="1529" y="2198"/>
                    <a:pt x="1542" y="2349"/>
                    <a:pt x="1574" y="2445"/>
                  </a:cubicBezTo>
                  <a:cubicBezTo>
                    <a:pt x="1580" y="2462"/>
                    <a:pt x="1585" y="2478"/>
                    <a:pt x="1591" y="2495"/>
                  </a:cubicBezTo>
                  <a:cubicBezTo>
                    <a:pt x="1598" y="2517"/>
                    <a:pt x="1658" y="2511"/>
                    <a:pt x="1658" y="2511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36" name="Freeform 20"/>
            <p:cNvSpPr>
              <a:spLocks/>
            </p:cNvSpPr>
            <p:nvPr/>
          </p:nvSpPr>
          <p:spPr bwMode="auto">
            <a:xfrm>
              <a:off x="4200" y="11590"/>
              <a:ext cx="2405" cy="2446"/>
            </a:xfrm>
            <a:custGeom>
              <a:avLst/>
              <a:gdLst>
                <a:gd name="T0" fmla="*/ 52 w 3066"/>
                <a:gd name="T1" fmla="*/ 61 h 3159"/>
                <a:gd name="T2" fmla="*/ 102 w 3066"/>
                <a:gd name="T3" fmla="*/ 145 h 3159"/>
                <a:gd name="T4" fmla="*/ 169 w 3066"/>
                <a:gd name="T5" fmla="*/ 212 h 3159"/>
                <a:gd name="T6" fmla="*/ 320 w 3066"/>
                <a:gd name="T7" fmla="*/ 396 h 3159"/>
                <a:gd name="T8" fmla="*/ 437 w 3066"/>
                <a:gd name="T9" fmla="*/ 479 h 3159"/>
                <a:gd name="T10" fmla="*/ 571 w 3066"/>
                <a:gd name="T11" fmla="*/ 563 h 3159"/>
                <a:gd name="T12" fmla="*/ 605 w 3066"/>
                <a:gd name="T13" fmla="*/ 597 h 3159"/>
                <a:gd name="T14" fmla="*/ 655 w 3066"/>
                <a:gd name="T15" fmla="*/ 613 h 3159"/>
                <a:gd name="T16" fmla="*/ 822 w 3066"/>
                <a:gd name="T17" fmla="*/ 747 h 3159"/>
                <a:gd name="T18" fmla="*/ 906 w 3066"/>
                <a:gd name="T19" fmla="*/ 865 h 3159"/>
                <a:gd name="T20" fmla="*/ 990 w 3066"/>
                <a:gd name="T21" fmla="*/ 999 h 3159"/>
                <a:gd name="T22" fmla="*/ 1023 w 3066"/>
                <a:gd name="T23" fmla="*/ 1049 h 3159"/>
                <a:gd name="T24" fmla="*/ 1124 w 3066"/>
                <a:gd name="T25" fmla="*/ 1082 h 3159"/>
                <a:gd name="T26" fmla="*/ 1291 w 3066"/>
                <a:gd name="T27" fmla="*/ 1183 h 3159"/>
                <a:gd name="T28" fmla="*/ 1342 w 3066"/>
                <a:gd name="T29" fmla="*/ 1199 h 3159"/>
                <a:gd name="T30" fmla="*/ 1375 w 3066"/>
                <a:gd name="T31" fmla="*/ 1233 h 3159"/>
                <a:gd name="T32" fmla="*/ 1476 w 3066"/>
                <a:gd name="T33" fmla="*/ 1266 h 3159"/>
                <a:gd name="T34" fmla="*/ 1559 w 3066"/>
                <a:gd name="T35" fmla="*/ 1384 h 3159"/>
                <a:gd name="T36" fmla="*/ 1593 w 3066"/>
                <a:gd name="T37" fmla="*/ 1417 h 3159"/>
                <a:gd name="T38" fmla="*/ 1660 w 3066"/>
                <a:gd name="T39" fmla="*/ 1484 h 3159"/>
                <a:gd name="T40" fmla="*/ 1810 w 3066"/>
                <a:gd name="T41" fmla="*/ 1601 h 3159"/>
                <a:gd name="T42" fmla="*/ 2028 w 3066"/>
                <a:gd name="T43" fmla="*/ 1786 h 3159"/>
                <a:gd name="T44" fmla="*/ 2112 w 3066"/>
                <a:gd name="T45" fmla="*/ 1919 h 3159"/>
                <a:gd name="T46" fmla="*/ 2179 w 3066"/>
                <a:gd name="T47" fmla="*/ 2053 h 3159"/>
                <a:gd name="T48" fmla="*/ 2212 w 3066"/>
                <a:gd name="T49" fmla="*/ 2171 h 3159"/>
                <a:gd name="T50" fmla="*/ 2313 w 3066"/>
                <a:gd name="T51" fmla="*/ 2288 h 3159"/>
                <a:gd name="T52" fmla="*/ 2447 w 3066"/>
                <a:gd name="T53" fmla="*/ 2455 h 3159"/>
                <a:gd name="T54" fmla="*/ 2631 w 3066"/>
                <a:gd name="T55" fmla="*/ 2639 h 3159"/>
                <a:gd name="T56" fmla="*/ 2664 w 3066"/>
                <a:gd name="T57" fmla="*/ 2673 h 3159"/>
                <a:gd name="T58" fmla="*/ 2715 w 3066"/>
                <a:gd name="T59" fmla="*/ 2690 h 3159"/>
                <a:gd name="T60" fmla="*/ 2748 w 3066"/>
                <a:gd name="T61" fmla="*/ 2740 h 3159"/>
                <a:gd name="T62" fmla="*/ 2798 w 3066"/>
                <a:gd name="T63" fmla="*/ 2773 h 3159"/>
                <a:gd name="T64" fmla="*/ 2882 w 3066"/>
                <a:gd name="T65" fmla="*/ 2891 h 3159"/>
                <a:gd name="T66" fmla="*/ 3066 w 3066"/>
                <a:gd name="T67" fmla="*/ 3159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66" h="3159">
                  <a:moveTo>
                    <a:pt x="52" y="61"/>
                  </a:moveTo>
                  <a:cubicBezTo>
                    <a:pt x="171" y="176"/>
                    <a:pt x="0" y="0"/>
                    <a:pt x="102" y="145"/>
                  </a:cubicBezTo>
                  <a:cubicBezTo>
                    <a:pt x="120" y="171"/>
                    <a:pt x="169" y="212"/>
                    <a:pt x="169" y="212"/>
                  </a:cubicBezTo>
                  <a:cubicBezTo>
                    <a:pt x="204" y="316"/>
                    <a:pt x="210" y="359"/>
                    <a:pt x="320" y="396"/>
                  </a:cubicBezTo>
                  <a:cubicBezTo>
                    <a:pt x="399" y="475"/>
                    <a:pt x="357" y="453"/>
                    <a:pt x="437" y="479"/>
                  </a:cubicBezTo>
                  <a:cubicBezTo>
                    <a:pt x="479" y="521"/>
                    <a:pt x="515" y="544"/>
                    <a:pt x="571" y="563"/>
                  </a:cubicBezTo>
                  <a:cubicBezTo>
                    <a:pt x="582" y="574"/>
                    <a:pt x="591" y="589"/>
                    <a:pt x="605" y="597"/>
                  </a:cubicBezTo>
                  <a:cubicBezTo>
                    <a:pt x="620" y="606"/>
                    <a:pt x="641" y="603"/>
                    <a:pt x="655" y="613"/>
                  </a:cubicBezTo>
                  <a:cubicBezTo>
                    <a:pt x="747" y="681"/>
                    <a:pt x="727" y="717"/>
                    <a:pt x="822" y="747"/>
                  </a:cubicBezTo>
                  <a:cubicBezTo>
                    <a:pt x="861" y="786"/>
                    <a:pt x="868" y="826"/>
                    <a:pt x="906" y="865"/>
                  </a:cubicBezTo>
                  <a:cubicBezTo>
                    <a:pt x="926" y="924"/>
                    <a:pt x="953" y="952"/>
                    <a:pt x="990" y="999"/>
                  </a:cubicBezTo>
                  <a:cubicBezTo>
                    <a:pt x="1002" y="1015"/>
                    <a:pt x="1006" y="1038"/>
                    <a:pt x="1023" y="1049"/>
                  </a:cubicBezTo>
                  <a:cubicBezTo>
                    <a:pt x="1053" y="1068"/>
                    <a:pt x="1124" y="1082"/>
                    <a:pt x="1124" y="1082"/>
                  </a:cubicBezTo>
                  <a:cubicBezTo>
                    <a:pt x="1214" y="1172"/>
                    <a:pt x="1163" y="1141"/>
                    <a:pt x="1291" y="1183"/>
                  </a:cubicBezTo>
                  <a:cubicBezTo>
                    <a:pt x="1308" y="1189"/>
                    <a:pt x="1342" y="1199"/>
                    <a:pt x="1342" y="1199"/>
                  </a:cubicBezTo>
                  <a:cubicBezTo>
                    <a:pt x="1353" y="1210"/>
                    <a:pt x="1361" y="1226"/>
                    <a:pt x="1375" y="1233"/>
                  </a:cubicBezTo>
                  <a:cubicBezTo>
                    <a:pt x="1407" y="1249"/>
                    <a:pt x="1476" y="1266"/>
                    <a:pt x="1476" y="1266"/>
                  </a:cubicBezTo>
                  <a:cubicBezTo>
                    <a:pt x="1501" y="1346"/>
                    <a:pt x="1480" y="1306"/>
                    <a:pt x="1559" y="1384"/>
                  </a:cubicBezTo>
                  <a:cubicBezTo>
                    <a:pt x="1570" y="1395"/>
                    <a:pt x="1593" y="1417"/>
                    <a:pt x="1593" y="1417"/>
                  </a:cubicBezTo>
                  <a:cubicBezTo>
                    <a:pt x="1625" y="1516"/>
                    <a:pt x="1582" y="1428"/>
                    <a:pt x="1660" y="1484"/>
                  </a:cubicBezTo>
                  <a:cubicBezTo>
                    <a:pt x="1742" y="1543"/>
                    <a:pt x="1721" y="1573"/>
                    <a:pt x="1810" y="1601"/>
                  </a:cubicBezTo>
                  <a:cubicBezTo>
                    <a:pt x="1878" y="1669"/>
                    <a:pt x="1960" y="1717"/>
                    <a:pt x="2028" y="1786"/>
                  </a:cubicBezTo>
                  <a:cubicBezTo>
                    <a:pt x="2047" y="1842"/>
                    <a:pt x="2069" y="1878"/>
                    <a:pt x="2112" y="1919"/>
                  </a:cubicBezTo>
                  <a:cubicBezTo>
                    <a:pt x="2150" y="2035"/>
                    <a:pt x="2120" y="1995"/>
                    <a:pt x="2179" y="2053"/>
                  </a:cubicBezTo>
                  <a:cubicBezTo>
                    <a:pt x="2181" y="2059"/>
                    <a:pt x="2204" y="2158"/>
                    <a:pt x="2212" y="2171"/>
                  </a:cubicBezTo>
                  <a:cubicBezTo>
                    <a:pt x="2232" y="2204"/>
                    <a:pt x="2287" y="2256"/>
                    <a:pt x="2313" y="2288"/>
                  </a:cubicBezTo>
                  <a:cubicBezTo>
                    <a:pt x="2358" y="2344"/>
                    <a:pt x="2395" y="2405"/>
                    <a:pt x="2447" y="2455"/>
                  </a:cubicBezTo>
                  <a:cubicBezTo>
                    <a:pt x="2475" y="2545"/>
                    <a:pt x="2541" y="2610"/>
                    <a:pt x="2631" y="2639"/>
                  </a:cubicBezTo>
                  <a:cubicBezTo>
                    <a:pt x="2642" y="2650"/>
                    <a:pt x="2650" y="2665"/>
                    <a:pt x="2664" y="2673"/>
                  </a:cubicBezTo>
                  <a:cubicBezTo>
                    <a:pt x="2679" y="2682"/>
                    <a:pt x="2701" y="2679"/>
                    <a:pt x="2715" y="2690"/>
                  </a:cubicBezTo>
                  <a:cubicBezTo>
                    <a:pt x="2731" y="2702"/>
                    <a:pt x="2734" y="2726"/>
                    <a:pt x="2748" y="2740"/>
                  </a:cubicBezTo>
                  <a:cubicBezTo>
                    <a:pt x="2762" y="2754"/>
                    <a:pt x="2781" y="2762"/>
                    <a:pt x="2798" y="2773"/>
                  </a:cubicBezTo>
                  <a:cubicBezTo>
                    <a:pt x="2838" y="2891"/>
                    <a:pt x="2798" y="2863"/>
                    <a:pt x="2882" y="2891"/>
                  </a:cubicBezTo>
                  <a:cubicBezTo>
                    <a:pt x="2956" y="2963"/>
                    <a:pt x="3019" y="3066"/>
                    <a:pt x="3066" y="3159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37" name="Line 21"/>
            <p:cNvSpPr>
              <a:spLocks noChangeShapeType="1"/>
            </p:cNvSpPr>
            <p:nvPr/>
          </p:nvSpPr>
          <p:spPr bwMode="auto">
            <a:xfrm flipV="1">
              <a:off x="6604" y="11925"/>
              <a:ext cx="43" cy="20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38" name="Freeform 22"/>
            <p:cNvSpPr>
              <a:spLocks/>
            </p:cNvSpPr>
            <p:nvPr/>
          </p:nvSpPr>
          <p:spPr bwMode="auto">
            <a:xfrm>
              <a:off x="6647" y="11925"/>
              <a:ext cx="1062" cy="1696"/>
            </a:xfrm>
            <a:custGeom>
              <a:avLst/>
              <a:gdLst>
                <a:gd name="T0" fmla="*/ 0 w 1407"/>
                <a:gd name="T1" fmla="*/ 0 h 2010"/>
                <a:gd name="T2" fmla="*/ 67 w 1407"/>
                <a:gd name="T3" fmla="*/ 84 h 2010"/>
                <a:gd name="T4" fmla="*/ 101 w 1407"/>
                <a:gd name="T5" fmla="*/ 185 h 2010"/>
                <a:gd name="T6" fmla="*/ 168 w 1407"/>
                <a:gd name="T7" fmla="*/ 335 h 2010"/>
                <a:gd name="T8" fmla="*/ 201 w 1407"/>
                <a:gd name="T9" fmla="*/ 436 h 2010"/>
                <a:gd name="T10" fmla="*/ 268 w 1407"/>
                <a:gd name="T11" fmla="*/ 503 h 2010"/>
                <a:gd name="T12" fmla="*/ 452 w 1407"/>
                <a:gd name="T13" fmla="*/ 720 h 2010"/>
                <a:gd name="T14" fmla="*/ 553 w 1407"/>
                <a:gd name="T15" fmla="*/ 838 h 2010"/>
                <a:gd name="T16" fmla="*/ 620 w 1407"/>
                <a:gd name="T17" fmla="*/ 921 h 2010"/>
                <a:gd name="T18" fmla="*/ 687 w 1407"/>
                <a:gd name="T19" fmla="*/ 988 h 2010"/>
                <a:gd name="T20" fmla="*/ 770 w 1407"/>
                <a:gd name="T21" fmla="*/ 1039 h 2010"/>
                <a:gd name="T22" fmla="*/ 837 w 1407"/>
                <a:gd name="T23" fmla="*/ 1106 h 2010"/>
                <a:gd name="T24" fmla="*/ 871 w 1407"/>
                <a:gd name="T25" fmla="*/ 1139 h 2010"/>
                <a:gd name="T26" fmla="*/ 938 w 1407"/>
                <a:gd name="T27" fmla="*/ 1273 h 2010"/>
                <a:gd name="T28" fmla="*/ 1005 w 1407"/>
                <a:gd name="T29" fmla="*/ 1474 h 2010"/>
                <a:gd name="T30" fmla="*/ 1055 w 1407"/>
                <a:gd name="T31" fmla="*/ 1507 h 2010"/>
                <a:gd name="T32" fmla="*/ 1089 w 1407"/>
                <a:gd name="T33" fmla="*/ 1541 h 2010"/>
                <a:gd name="T34" fmla="*/ 1139 w 1407"/>
                <a:gd name="T35" fmla="*/ 1574 h 2010"/>
                <a:gd name="T36" fmla="*/ 1206 w 1407"/>
                <a:gd name="T37" fmla="*/ 1641 h 2010"/>
                <a:gd name="T38" fmla="*/ 1273 w 1407"/>
                <a:gd name="T39" fmla="*/ 1725 h 2010"/>
                <a:gd name="T40" fmla="*/ 1290 w 1407"/>
                <a:gd name="T41" fmla="*/ 1775 h 2010"/>
                <a:gd name="T42" fmla="*/ 1356 w 1407"/>
                <a:gd name="T43" fmla="*/ 1859 h 2010"/>
                <a:gd name="T44" fmla="*/ 1390 w 1407"/>
                <a:gd name="T45" fmla="*/ 1959 h 2010"/>
                <a:gd name="T46" fmla="*/ 1407 w 1407"/>
                <a:gd name="T47" fmla="*/ 2010 h 2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07" h="2010">
                  <a:moveTo>
                    <a:pt x="0" y="0"/>
                  </a:moveTo>
                  <a:cubicBezTo>
                    <a:pt x="28" y="28"/>
                    <a:pt x="50" y="45"/>
                    <a:pt x="67" y="84"/>
                  </a:cubicBezTo>
                  <a:cubicBezTo>
                    <a:pt x="81" y="116"/>
                    <a:pt x="81" y="155"/>
                    <a:pt x="101" y="185"/>
                  </a:cubicBezTo>
                  <a:cubicBezTo>
                    <a:pt x="152" y="263"/>
                    <a:pt x="130" y="219"/>
                    <a:pt x="168" y="335"/>
                  </a:cubicBezTo>
                  <a:cubicBezTo>
                    <a:pt x="169" y="338"/>
                    <a:pt x="198" y="433"/>
                    <a:pt x="201" y="436"/>
                  </a:cubicBezTo>
                  <a:cubicBezTo>
                    <a:pt x="223" y="458"/>
                    <a:pt x="268" y="503"/>
                    <a:pt x="268" y="503"/>
                  </a:cubicBezTo>
                  <a:cubicBezTo>
                    <a:pt x="304" y="610"/>
                    <a:pt x="339" y="684"/>
                    <a:pt x="452" y="720"/>
                  </a:cubicBezTo>
                  <a:cubicBezTo>
                    <a:pt x="490" y="758"/>
                    <a:pt x="515" y="800"/>
                    <a:pt x="553" y="838"/>
                  </a:cubicBezTo>
                  <a:cubicBezTo>
                    <a:pt x="597" y="969"/>
                    <a:pt x="532" y="808"/>
                    <a:pt x="620" y="921"/>
                  </a:cubicBezTo>
                  <a:cubicBezTo>
                    <a:pt x="684" y="1002"/>
                    <a:pt x="576" y="953"/>
                    <a:pt x="687" y="988"/>
                  </a:cubicBezTo>
                  <a:cubicBezTo>
                    <a:pt x="803" y="1107"/>
                    <a:pt x="626" y="936"/>
                    <a:pt x="770" y="1039"/>
                  </a:cubicBezTo>
                  <a:cubicBezTo>
                    <a:pt x="796" y="1057"/>
                    <a:pt x="815" y="1084"/>
                    <a:pt x="837" y="1106"/>
                  </a:cubicBezTo>
                  <a:cubicBezTo>
                    <a:pt x="848" y="1117"/>
                    <a:pt x="871" y="1139"/>
                    <a:pt x="871" y="1139"/>
                  </a:cubicBezTo>
                  <a:cubicBezTo>
                    <a:pt x="909" y="1254"/>
                    <a:pt x="879" y="1214"/>
                    <a:pt x="938" y="1273"/>
                  </a:cubicBezTo>
                  <a:cubicBezTo>
                    <a:pt x="960" y="1340"/>
                    <a:pt x="982" y="1407"/>
                    <a:pt x="1005" y="1474"/>
                  </a:cubicBezTo>
                  <a:cubicBezTo>
                    <a:pt x="1011" y="1493"/>
                    <a:pt x="1039" y="1495"/>
                    <a:pt x="1055" y="1507"/>
                  </a:cubicBezTo>
                  <a:cubicBezTo>
                    <a:pt x="1068" y="1517"/>
                    <a:pt x="1076" y="1531"/>
                    <a:pt x="1089" y="1541"/>
                  </a:cubicBezTo>
                  <a:cubicBezTo>
                    <a:pt x="1105" y="1553"/>
                    <a:pt x="1124" y="1561"/>
                    <a:pt x="1139" y="1574"/>
                  </a:cubicBezTo>
                  <a:cubicBezTo>
                    <a:pt x="1163" y="1595"/>
                    <a:pt x="1206" y="1641"/>
                    <a:pt x="1206" y="1641"/>
                  </a:cubicBezTo>
                  <a:cubicBezTo>
                    <a:pt x="1248" y="1768"/>
                    <a:pt x="1187" y="1618"/>
                    <a:pt x="1273" y="1725"/>
                  </a:cubicBezTo>
                  <a:cubicBezTo>
                    <a:pt x="1284" y="1739"/>
                    <a:pt x="1281" y="1760"/>
                    <a:pt x="1290" y="1775"/>
                  </a:cubicBezTo>
                  <a:cubicBezTo>
                    <a:pt x="1349" y="1874"/>
                    <a:pt x="1299" y="1732"/>
                    <a:pt x="1356" y="1859"/>
                  </a:cubicBezTo>
                  <a:cubicBezTo>
                    <a:pt x="1370" y="1891"/>
                    <a:pt x="1379" y="1926"/>
                    <a:pt x="1390" y="1959"/>
                  </a:cubicBezTo>
                  <a:cubicBezTo>
                    <a:pt x="1396" y="1976"/>
                    <a:pt x="1407" y="2010"/>
                    <a:pt x="1407" y="201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39" name="Freeform 23"/>
            <p:cNvSpPr>
              <a:spLocks/>
            </p:cNvSpPr>
            <p:nvPr/>
          </p:nvSpPr>
          <p:spPr bwMode="auto">
            <a:xfrm>
              <a:off x="7721" y="13621"/>
              <a:ext cx="736" cy="751"/>
            </a:xfrm>
            <a:custGeom>
              <a:avLst/>
              <a:gdLst>
                <a:gd name="T0" fmla="*/ 0 w 938"/>
                <a:gd name="T1" fmla="*/ 0 h 971"/>
                <a:gd name="T2" fmla="*/ 84 w 938"/>
                <a:gd name="T3" fmla="*/ 184 h 971"/>
                <a:gd name="T4" fmla="*/ 134 w 938"/>
                <a:gd name="T5" fmla="*/ 217 h 971"/>
                <a:gd name="T6" fmla="*/ 218 w 938"/>
                <a:gd name="T7" fmla="*/ 268 h 971"/>
                <a:gd name="T8" fmla="*/ 252 w 938"/>
                <a:gd name="T9" fmla="*/ 301 h 971"/>
                <a:gd name="T10" fmla="*/ 302 w 938"/>
                <a:gd name="T11" fmla="*/ 318 h 971"/>
                <a:gd name="T12" fmla="*/ 352 w 938"/>
                <a:gd name="T13" fmla="*/ 469 h 971"/>
                <a:gd name="T14" fmla="*/ 402 w 938"/>
                <a:gd name="T15" fmla="*/ 485 h 971"/>
                <a:gd name="T16" fmla="*/ 570 w 938"/>
                <a:gd name="T17" fmla="*/ 619 h 971"/>
                <a:gd name="T18" fmla="*/ 637 w 938"/>
                <a:gd name="T19" fmla="*/ 686 h 971"/>
                <a:gd name="T20" fmla="*/ 737 w 938"/>
                <a:gd name="T21" fmla="*/ 736 h 971"/>
                <a:gd name="T22" fmla="*/ 821 w 938"/>
                <a:gd name="T23" fmla="*/ 820 h 971"/>
                <a:gd name="T24" fmla="*/ 938 w 938"/>
                <a:gd name="T25" fmla="*/ 971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8" h="971">
                  <a:moveTo>
                    <a:pt x="0" y="0"/>
                  </a:moveTo>
                  <a:cubicBezTo>
                    <a:pt x="21" y="62"/>
                    <a:pt x="30" y="140"/>
                    <a:pt x="84" y="184"/>
                  </a:cubicBezTo>
                  <a:cubicBezTo>
                    <a:pt x="100" y="197"/>
                    <a:pt x="118" y="205"/>
                    <a:pt x="134" y="217"/>
                  </a:cubicBezTo>
                  <a:cubicBezTo>
                    <a:pt x="201" y="270"/>
                    <a:pt x="130" y="238"/>
                    <a:pt x="218" y="268"/>
                  </a:cubicBezTo>
                  <a:cubicBezTo>
                    <a:pt x="229" y="279"/>
                    <a:pt x="238" y="293"/>
                    <a:pt x="252" y="301"/>
                  </a:cubicBezTo>
                  <a:cubicBezTo>
                    <a:pt x="267" y="310"/>
                    <a:pt x="292" y="304"/>
                    <a:pt x="302" y="318"/>
                  </a:cubicBezTo>
                  <a:cubicBezTo>
                    <a:pt x="333" y="361"/>
                    <a:pt x="335" y="419"/>
                    <a:pt x="352" y="469"/>
                  </a:cubicBezTo>
                  <a:cubicBezTo>
                    <a:pt x="358" y="486"/>
                    <a:pt x="385" y="480"/>
                    <a:pt x="402" y="485"/>
                  </a:cubicBezTo>
                  <a:cubicBezTo>
                    <a:pt x="471" y="554"/>
                    <a:pt x="466" y="586"/>
                    <a:pt x="570" y="619"/>
                  </a:cubicBezTo>
                  <a:cubicBezTo>
                    <a:pt x="592" y="641"/>
                    <a:pt x="607" y="676"/>
                    <a:pt x="637" y="686"/>
                  </a:cubicBezTo>
                  <a:cubicBezTo>
                    <a:pt x="706" y="709"/>
                    <a:pt x="672" y="693"/>
                    <a:pt x="737" y="736"/>
                  </a:cubicBezTo>
                  <a:cubicBezTo>
                    <a:pt x="829" y="874"/>
                    <a:pt x="708" y="707"/>
                    <a:pt x="821" y="820"/>
                  </a:cubicBezTo>
                  <a:cubicBezTo>
                    <a:pt x="865" y="864"/>
                    <a:pt x="893" y="926"/>
                    <a:pt x="938" y="971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40" name="Line 24"/>
            <p:cNvSpPr>
              <a:spLocks noChangeShapeType="1"/>
            </p:cNvSpPr>
            <p:nvPr/>
          </p:nvSpPr>
          <p:spPr bwMode="auto">
            <a:xfrm flipV="1">
              <a:off x="7709" y="11634"/>
              <a:ext cx="1" cy="19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41" name="Freeform 25"/>
            <p:cNvSpPr>
              <a:spLocks/>
            </p:cNvSpPr>
            <p:nvPr/>
          </p:nvSpPr>
          <p:spPr bwMode="auto">
            <a:xfrm>
              <a:off x="7695" y="11637"/>
              <a:ext cx="929" cy="1264"/>
            </a:xfrm>
            <a:custGeom>
              <a:avLst/>
              <a:gdLst>
                <a:gd name="T0" fmla="*/ 0 w 1373"/>
                <a:gd name="T1" fmla="*/ 0 h 1808"/>
                <a:gd name="T2" fmla="*/ 151 w 1373"/>
                <a:gd name="T3" fmla="*/ 117 h 1808"/>
                <a:gd name="T4" fmla="*/ 184 w 1373"/>
                <a:gd name="T5" fmla="*/ 151 h 1808"/>
                <a:gd name="T6" fmla="*/ 218 w 1373"/>
                <a:gd name="T7" fmla="*/ 184 h 1808"/>
                <a:gd name="T8" fmla="*/ 234 w 1373"/>
                <a:gd name="T9" fmla="*/ 234 h 1808"/>
                <a:gd name="T10" fmla="*/ 268 w 1373"/>
                <a:gd name="T11" fmla="*/ 268 h 1808"/>
                <a:gd name="T12" fmla="*/ 352 w 1373"/>
                <a:gd name="T13" fmla="*/ 469 h 1808"/>
                <a:gd name="T14" fmla="*/ 452 w 1373"/>
                <a:gd name="T15" fmla="*/ 653 h 1808"/>
                <a:gd name="T16" fmla="*/ 536 w 1373"/>
                <a:gd name="T17" fmla="*/ 770 h 1808"/>
                <a:gd name="T18" fmla="*/ 804 w 1373"/>
                <a:gd name="T19" fmla="*/ 1021 h 1808"/>
                <a:gd name="T20" fmla="*/ 837 w 1373"/>
                <a:gd name="T21" fmla="*/ 1055 h 1808"/>
                <a:gd name="T22" fmla="*/ 938 w 1373"/>
                <a:gd name="T23" fmla="*/ 1088 h 1808"/>
                <a:gd name="T24" fmla="*/ 1055 w 1373"/>
                <a:gd name="T25" fmla="*/ 1256 h 1808"/>
                <a:gd name="T26" fmla="*/ 1155 w 1373"/>
                <a:gd name="T27" fmla="*/ 1373 h 1808"/>
                <a:gd name="T28" fmla="*/ 1206 w 1373"/>
                <a:gd name="T29" fmla="*/ 1624 h 1808"/>
                <a:gd name="T30" fmla="*/ 1239 w 1373"/>
                <a:gd name="T31" fmla="*/ 1725 h 1808"/>
                <a:gd name="T32" fmla="*/ 1323 w 1373"/>
                <a:gd name="T33" fmla="*/ 1791 h 1808"/>
                <a:gd name="T34" fmla="*/ 1373 w 1373"/>
                <a:gd name="T35" fmla="*/ 1808 h 1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73" h="1808">
                  <a:moveTo>
                    <a:pt x="0" y="0"/>
                  </a:moveTo>
                  <a:cubicBezTo>
                    <a:pt x="66" y="23"/>
                    <a:pt x="102" y="68"/>
                    <a:pt x="151" y="117"/>
                  </a:cubicBezTo>
                  <a:cubicBezTo>
                    <a:pt x="162" y="128"/>
                    <a:pt x="173" y="140"/>
                    <a:pt x="184" y="151"/>
                  </a:cubicBezTo>
                  <a:cubicBezTo>
                    <a:pt x="195" y="162"/>
                    <a:pt x="218" y="184"/>
                    <a:pt x="218" y="184"/>
                  </a:cubicBezTo>
                  <a:cubicBezTo>
                    <a:pt x="223" y="201"/>
                    <a:pt x="225" y="219"/>
                    <a:pt x="234" y="234"/>
                  </a:cubicBezTo>
                  <a:cubicBezTo>
                    <a:pt x="242" y="248"/>
                    <a:pt x="261" y="254"/>
                    <a:pt x="268" y="268"/>
                  </a:cubicBezTo>
                  <a:cubicBezTo>
                    <a:pt x="305" y="342"/>
                    <a:pt x="307" y="402"/>
                    <a:pt x="352" y="469"/>
                  </a:cubicBezTo>
                  <a:cubicBezTo>
                    <a:pt x="380" y="555"/>
                    <a:pt x="390" y="589"/>
                    <a:pt x="452" y="653"/>
                  </a:cubicBezTo>
                  <a:cubicBezTo>
                    <a:pt x="479" y="734"/>
                    <a:pt x="456" y="689"/>
                    <a:pt x="536" y="770"/>
                  </a:cubicBezTo>
                  <a:cubicBezTo>
                    <a:pt x="623" y="858"/>
                    <a:pt x="717" y="934"/>
                    <a:pt x="804" y="1021"/>
                  </a:cubicBezTo>
                  <a:cubicBezTo>
                    <a:pt x="815" y="1032"/>
                    <a:pt x="826" y="1044"/>
                    <a:pt x="837" y="1055"/>
                  </a:cubicBezTo>
                  <a:cubicBezTo>
                    <a:pt x="862" y="1080"/>
                    <a:pt x="938" y="1088"/>
                    <a:pt x="938" y="1088"/>
                  </a:cubicBezTo>
                  <a:cubicBezTo>
                    <a:pt x="959" y="1153"/>
                    <a:pt x="1007" y="1208"/>
                    <a:pt x="1055" y="1256"/>
                  </a:cubicBezTo>
                  <a:cubicBezTo>
                    <a:pt x="1081" y="1332"/>
                    <a:pt x="1102" y="1319"/>
                    <a:pt x="1155" y="1373"/>
                  </a:cubicBezTo>
                  <a:cubicBezTo>
                    <a:pt x="1183" y="1455"/>
                    <a:pt x="1181" y="1541"/>
                    <a:pt x="1206" y="1624"/>
                  </a:cubicBezTo>
                  <a:cubicBezTo>
                    <a:pt x="1216" y="1658"/>
                    <a:pt x="1214" y="1700"/>
                    <a:pt x="1239" y="1725"/>
                  </a:cubicBezTo>
                  <a:cubicBezTo>
                    <a:pt x="1270" y="1755"/>
                    <a:pt x="1281" y="1770"/>
                    <a:pt x="1323" y="1791"/>
                  </a:cubicBezTo>
                  <a:cubicBezTo>
                    <a:pt x="1339" y="1799"/>
                    <a:pt x="1373" y="1808"/>
                    <a:pt x="1373" y="180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42" name="Line 26"/>
            <p:cNvSpPr>
              <a:spLocks noChangeShapeType="1"/>
            </p:cNvSpPr>
            <p:nvPr/>
          </p:nvSpPr>
          <p:spPr bwMode="auto">
            <a:xfrm>
              <a:off x="2977" y="11925"/>
              <a:ext cx="2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43" name="Text Box 27"/>
            <p:cNvSpPr txBox="1">
              <a:spLocks noChangeArrowheads="1"/>
            </p:cNvSpPr>
            <p:nvPr/>
          </p:nvSpPr>
          <p:spPr bwMode="auto">
            <a:xfrm>
              <a:off x="2412" y="11646"/>
              <a:ext cx="424" cy="27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FontTx/>
                <a:buNone/>
              </a:pPr>
              <a:r>
                <a:rPr lang="ru-RU" altLang="ru-RU" sz="1000"/>
                <a:t>7</a:t>
              </a:r>
              <a:endParaRPr lang="ru-RU" altLang="ru-RU" sz="1800"/>
            </a:p>
          </p:txBody>
        </p:sp>
        <p:sp>
          <p:nvSpPr>
            <p:cNvPr id="60444" name="Text Box 28"/>
            <p:cNvSpPr txBox="1">
              <a:spLocks noChangeArrowheads="1"/>
            </p:cNvSpPr>
            <p:nvPr/>
          </p:nvSpPr>
          <p:spPr bwMode="auto">
            <a:xfrm>
              <a:off x="2271" y="12204"/>
              <a:ext cx="424" cy="41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FontTx/>
                <a:buNone/>
              </a:pPr>
              <a:r>
                <a:rPr lang="en-US" altLang="ru-RU" sz="1000"/>
                <a:t>7</a:t>
              </a:r>
              <a:r>
                <a:rPr lang="ru-RU" altLang="ru-RU" sz="1000"/>
                <a:t>5</a:t>
              </a:r>
              <a:endParaRPr lang="ru-RU" altLang="ru-RU" sz="1800"/>
            </a:p>
          </p:txBody>
        </p:sp>
        <p:sp>
          <p:nvSpPr>
            <p:cNvPr id="60445" name="AutoShape 29"/>
            <p:cNvSpPr>
              <a:spLocks/>
            </p:cNvSpPr>
            <p:nvPr/>
          </p:nvSpPr>
          <p:spPr bwMode="auto">
            <a:xfrm rot="16200000">
              <a:off x="6320" y="13912"/>
              <a:ext cx="149" cy="342"/>
            </a:xfrm>
            <a:prstGeom prst="leftBrace">
              <a:avLst>
                <a:gd name="adj1" fmla="val 19128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46" name="Text Box 30"/>
            <p:cNvSpPr txBox="1">
              <a:spLocks noChangeArrowheads="1"/>
            </p:cNvSpPr>
            <p:nvPr/>
          </p:nvSpPr>
          <p:spPr bwMode="auto">
            <a:xfrm>
              <a:off x="5095" y="14294"/>
              <a:ext cx="423" cy="41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FontTx/>
                <a:buNone/>
              </a:pPr>
              <a:r>
                <a:rPr lang="ru-RU" altLang="ru-RU" sz="1000"/>
                <a:t>10</a:t>
              </a:r>
              <a:endParaRPr lang="ru-RU" altLang="ru-RU" sz="1800"/>
            </a:p>
          </p:txBody>
        </p:sp>
        <p:sp>
          <p:nvSpPr>
            <p:cNvPr id="60447" name="Text Box 31"/>
            <p:cNvSpPr txBox="1">
              <a:spLocks noChangeArrowheads="1"/>
            </p:cNvSpPr>
            <p:nvPr/>
          </p:nvSpPr>
          <p:spPr bwMode="auto">
            <a:xfrm>
              <a:off x="6224" y="14155"/>
              <a:ext cx="282" cy="27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FontTx/>
                <a:buNone/>
              </a:pPr>
              <a:r>
                <a:rPr lang="ru-RU" altLang="ru-RU" sz="1000"/>
                <a:t>2</a:t>
              </a:r>
              <a:endParaRPr lang="ru-RU" altLang="ru-RU" sz="1800"/>
            </a:p>
          </p:txBody>
        </p:sp>
        <p:sp>
          <p:nvSpPr>
            <p:cNvPr id="60448" name="Text Box 32"/>
            <p:cNvSpPr txBox="1">
              <a:spLocks noChangeArrowheads="1"/>
            </p:cNvSpPr>
            <p:nvPr/>
          </p:nvSpPr>
          <p:spPr bwMode="auto">
            <a:xfrm>
              <a:off x="8624" y="14015"/>
              <a:ext cx="847" cy="28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FontTx/>
                <a:buNone/>
              </a:pPr>
              <a:r>
                <a:rPr lang="ru-RU" altLang="ru-RU" sz="1000"/>
                <a:t>Время</a:t>
              </a:r>
              <a:endParaRPr lang="ru-RU" altLang="ru-RU" sz="1800"/>
            </a:p>
          </p:txBody>
        </p:sp>
        <p:sp>
          <p:nvSpPr>
            <p:cNvPr id="60449" name="Text Box 33"/>
            <p:cNvSpPr txBox="1">
              <a:spLocks noChangeArrowheads="1"/>
            </p:cNvSpPr>
            <p:nvPr/>
          </p:nvSpPr>
          <p:spPr bwMode="auto">
            <a:xfrm>
              <a:off x="2695" y="11786"/>
              <a:ext cx="707" cy="41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FontTx/>
                <a:buNone/>
              </a:pPr>
              <a:endParaRPr lang="ru-RU" altLang="ru-RU" sz="1800"/>
            </a:p>
          </p:txBody>
        </p:sp>
        <p:sp>
          <p:nvSpPr>
            <p:cNvPr id="60450" name="Text Box 34"/>
            <p:cNvSpPr txBox="1">
              <a:spLocks noChangeArrowheads="1"/>
            </p:cNvSpPr>
            <p:nvPr/>
          </p:nvSpPr>
          <p:spPr bwMode="auto">
            <a:xfrm>
              <a:off x="3965" y="11786"/>
              <a:ext cx="707" cy="41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FontTx/>
                <a:buNone/>
              </a:pPr>
              <a:endParaRPr lang="ru-RU" altLang="ru-RU" sz="1800"/>
            </a:p>
          </p:txBody>
        </p:sp>
        <p:sp>
          <p:nvSpPr>
            <p:cNvPr id="60451" name="Text Box 35"/>
            <p:cNvSpPr txBox="1">
              <a:spLocks noChangeArrowheads="1"/>
            </p:cNvSpPr>
            <p:nvPr/>
          </p:nvSpPr>
          <p:spPr bwMode="auto">
            <a:xfrm>
              <a:off x="5784" y="13440"/>
              <a:ext cx="704" cy="41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FontTx/>
                <a:buNone/>
              </a:pPr>
              <a:endParaRPr lang="ru-RU" altLang="ru-RU" sz="1800"/>
            </a:p>
          </p:txBody>
        </p:sp>
        <p:sp>
          <p:nvSpPr>
            <p:cNvPr id="60452" name="Text Box 36"/>
            <p:cNvSpPr txBox="1">
              <a:spLocks noChangeArrowheads="1"/>
            </p:cNvSpPr>
            <p:nvPr/>
          </p:nvSpPr>
          <p:spPr bwMode="auto">
            <a:xfrm>
              <a:off x="6224" y="11786"/>
              <a:ext cx="709" cy="41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FontTx/>
                <a:buNone/>
              </a:pPr>
              <a:endParaRPr lang="ru-RU" altLang="ru-RU" sz="1800"/>
            </a:p>
          </p:txBody>
        </p:sp>
        <p:sp>
          <p:nvSpPr>
            <p:cNvPr id="60453" name="Text Box 37"/>
            <p:cNvSpPr txBox="1">
              <a:spLocks noChangeArrowheads="1"/>
            </p:cNvSpPr>
            <p:nvPr/>
          </p:nvSpPr>
          <p:spPr bwMode="auto">
            <a:xfrm>
              <a:off x="7287" y="11465"/>
              <a:ext cx="706" cy="42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FontTx/>
                <a:buNone/>
              </a:pPr>
              <a:endParaRPr lang="ru-RU" altLang="ru-RU" sz="1800"/>
            </a:p>
          </p:txBody>
        </p:sp>
        <p:sp>
          <p:nvSpPr>
            <p:cNvPr id="60454" name="Text Box 38"/>
            <p:cNvSpPr txBox="1">
              <a:spLocks noChangeArrowheads="1"/>
            </p:cNvSpPr>
            <p:nvPr/>
          </p:nvSpPr>
          <p:spPr bwMode="auto">
            <a:xfrm>
              <a:off x="2412" y="10950"/>
              <a:ext cx="2118" cy="27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FontTx/>
                <a:buNone/>
              </a:pPr>
              <a:r>
                <a:rPr lang="ru-RU" altLang="ru-RU" sz="1000"/>
                <a:t>Объём запасов (шт)</a:t>
              </a:r>
              <a:endParaRPr lang="ru-RU" altLang="ru-RU" sz="1800"/>
            </a:p>
          </p:txBody>
        </p:sp>
        <p:sp>
          <p:nvSpPr>
            <p:cNvPr id="60455" name="Text Box 39"/>
            <p:cNvSpPr txBox="1">
              <a:spLocks noChangeArrowheads="1"/>
            </p:cNvSpPr>
            <p:nvPr/>
          </p:nvSpPr>
          <p:spPr bwMode="auto">
            <a:xfrm>
              <a:off x="8765" y="11507"/>
              <a:ext cx="424" cy="27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FontTx/>
                <a:buNone/>
              </a:pPr>
              <a:r>
                <a:rPr lang="ru-RU" altLang="ru-RU" sz="1000"/>
                <a:t>89</a:t>
              </a:r>
              <a:endParaRPr lang="ru-RU" altLang="ru-RU" sz="1800"/>
            </a:p>
          </p:txBody>
        </p:sp>
        <p:sp>
          <p:nvSpPr>
            <p:cNvPr id="60456" name="Text Box 40"/>
            <p:cNvSpPr txBox="1">
              <a:spLocks noChangeArrowheads="1"/>
            </p:cNvSpPr>
            <p:nvPr/>
          </p:nvSpPr>
          <p:spPr bwMode="auto">
            <a:xfrm>
              <a:off x="8765" y="11786"/>
              <a:ext cx="424" cy="27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FontTx/>
                <a:buNone/>
              </a:pPr>
              <a:r>
                <a:rPr lang="ru-RU" altLang="ru-RU" sz="1000"/>
                <a:t>84</a:t>
              </a:r>
              <a:endParaRPr lang="ru-RU" altLang="ru-RU" sz="1800"/>
            </a:p>
          </p:txBody>
        </p:sp>
        <p:sp>
          <p:nvSpPr>
            <p:cNvPr id="60457" name="Text Box 41"/>
            <p:cNvSpPr txBox="1">
              <a:spLocks noChangeArrowheads="1"/>
            </p:cNvSpPr>
            <p:nvPr/>
          </p:nvSpPr>
          <p:spPr bwMode="auto">
            <a:xfrm>
              <a:off x="8765" y="13458"/>
              <a:ext cx="424" cy="27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FontTx/>
                <a:buNone/>
              </a:pPr>
              <a:r>
                <a:rPr lang="ru-RU" altLang="ru-RU" sz="1000"/>
                <a:t>14</a:t>
              </a:r>
              <a:endParaRPr lang="ru-RU" altLang="ru-RU" sz="1800"/>
            </a:p>
          </p:txBody>
        </p:sp>
        <p:sp>
          <p:nvSpPr>
            <p:cNvPr id="60458" name="Text Box 42"/>
            <p:cNvSpPr txBox="1">
              <a:spLocks noChangeArrowheads="1"/>
            </p:cNvSpPr>
            <p:nvPr/>
          </p:nvSpPr>
          <p:spPr bwMode="auto">
            <a:xfrm>
              <a:off x="4671" y="11089"/>
              <a:ext cx="424" cy="41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FontTx/>
                <a:buNone/>
              </a:pPr>
              <a:r>
                <a:rPr lang="en-US" altLang="ru-RU" sz="1200" b="1"/>
                <a:t>A</a:t>
              </a:r>
              <a:endParaRPr lang="ru-RU" altLang="ru-RU" sz="1800"/>
            </a:p>
          </p:txBody>
        </p:sp>
        <p:sp>
          <p:nvSpPr>
            <p:cNvPr id="60459" name="Text Box 43"/>
            <p:cNvSpPr txBox="1">
              <a:spLocks noChangeArrowheads="1"/>
            </p:cNvSpPr>
            <p:nvPr/>
          </p:nvSpPr>
          <p:spPr bwMode="auto">
            <a:xfrm>
              <a:off x="2977" y="14155"/>
              <a:ext cx="283" cy="28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FontTx/>
                <a:buNone/>
              </a:pPr>
              <a:r>
                <a:rPr lang="ru-RU" altLang="ru-RU" sz="1000"/>
                <a:t>1</a:t>
              </a:r>
              <a:endParaRPr lang="ru-RU" altLang="ru-RU" sz="1800"/>
            </a:p>
          </p:txBody>
        </p:sp>
      </p:grpSp>
    </p:spTree>
    <p:extLst>
      <p:ext uri="{BB962C8B-B14F-4D97-AF65-F5344CB8AC3E}">
        <p14:creationId xmlns:p14="http://schemas.microsoft.com/office/powerpoint/2010/main" val="23924096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287016" y="19096"/>
            <a:ext cx="8856984" cy="503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1800" u="sng" dirty="0" smtClean="0"/>
              <a:t/>
            </a:r>
            <a:br>
              <a:rPr lang="ru-RU" altLang="ru-RU" sz="1800" u="sng" dirty="0" smtClean="0"/>
            </a:br>
            <a:r>
              <a:rPr lang="ru-RU" altLang="ru-RU" sz="1800" b="1" u="sng" dirty="0" smtClean="0">
                <a:solidFill>
                  <a:schemeClr val="tx1"/>
                </a:solidFill>
              </a:rPr>
              <a:t>Расчет параметров системы управления запасами с фиксированным размером заказа</a:t>
            </a:r>
          </a:p>
        </p:txBody>
      </p:sp>
      <p:graphicFrame>
        <p:nvGraphicFramePr>
          <p:cNvPr id="31833" name="Group 89"/>
          <p:cNvGraphicFramePr>
            <a:graphicFrameLocks noGrp="1"/>
          </p:cNvGraphicFramePr>
          <p:nvPr>
            <p:ph idx="1"/>
          </p:nvPr>
        </p:nvGraphicFramePr>
        <p:xfrm>
          <a:off x="539750" y="692150"/>
          <a:ext cx="7993063" cy="6121403"/>
        </p:xfrm>
        <a:graphic>
          <a:graphicData uri="http://schemas.openxmlformats.org/drawingml/2006/table">
            <a:tbl>
              <a:tblPr/>
              <a:tblGrid>
                <a:gridCol w="777875"/>
                <a:gridCol w="4551363"/>
                <a:gridCol w="2663825"/>
              </a:tblGrid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№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Показатель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Порядок расчета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Потребность, 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Оптимальный размер заказа, 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Формулы 1.1 и 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Время поставки, дни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Возможная задержка поставки, дни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Ожидаемое дневное потребление,шт./день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(1)/количество рабочих дней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Срок расходования заказа, дни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(2)/(5)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Ожидаемое потребление за время поставки,шт.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(3) х (5)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Максимальное потребление за время поставки, 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((3)+(4)) х (5)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Гарантийный запас, 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(8) – (7)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Пороговый уровень запаса, 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(9) + (7)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Максимальный желательный запас, 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(9) + 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Срок расходования запаса до порогового уровня, дни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((11)-(10)) /(5)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4313129"/>
      </p:ext>
    </p:ext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17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8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48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2800" b="1"/>
              <a:t>Модель управления запасами с фиксированным интервалом времени между заказами</a:t>
            </a:r>
            <a:r>
              <a:rPr lang="ru-RU" altLang="ru-RU" sz="2800"/>
              <a:t>  </a:t>
            </a:r>
          </a:p>
        </p:txBody>
      </p:sp>
      <p:sp>
        <p:nvSpPr>
          <p:cNvPr id="62510" name="Rectangle 46"/>
          <p:cNvSpPr>
            <a:spLocks noChangeArrowheads="1"/>
          </p:cNvSpPr>
          <p:nvPr/>
        </p:nvSpPr>
        <p:spPr bwMode="auto">
          <a:xfrm>
            <a:off x="0" y="2465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graphicFrame>
        <p:nvGraphicFramePr>
          <p:cNvPr id="62509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909479"/>
              </p:ext>
            </p:extLst>
          </p:nvPr>
        </p:nvGraphicFramePr>
        <p:xfrm>
          <a:off x="2843808" y="1883184"/>
          <a:ext cx="3096617" cy="1537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5" name="Формула" r:id="rId3" imgW="482391" imgH="241195" progId="Equation.3">
                  <p:embed/>
                </p:oleObj>
              </mc:Choice>
              <mc:Fallback>
                <p:oleObj name="Формула" r:id="rId3" imgW="482391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1883184"/>
                        <a:ext cx="3096617" cy="15378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511" name="Rectangle 47"/>
          <p:cNvSpPr>
            <a:spLocks noChangeArrowheads="1"/>
          </p:cNvSpPr>
          <p:nvPr/>
        </p:nvSpPr>
        <p:spPr bwMode="auto">
          <a:xfrm>
            <a:off x="539553" y="3344468"/>
            <a:ext cx="769639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buFontTx/>
              <a:buNone/>
            </a:pP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Где</a:t>
            </a:r>
          </a:p>
          <a:p>
            <a:pPr eaLnBrk="1" hangingPunct="1">
              <a:buFontTx/>
              <a:buNone/>
            </a:pPr>
            <a:r>
              <a:rPr lang="en-US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интервал времени между заказами, дни</a:t>
            </a:r>
            <a:endParaRPr lang="ru-RU" altLang="ru-RU" sz="2400" dirty="0"/>
          </a:p>
          <a:p>
            <a:pPr>
              <a:buFontTx/>
              <a:buNone/>
            </a:pPr>
            <a:r>
              <a:rPr lang="en-US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оптимальный размер заказа, шт.</a:t>
            </a:r>
            <a:endParaRPr lang="ru-RU" altLang="ru-RU" sz="2400" dirty="0"/>
          </a:p>
          <a:p>
            <a:pPr>
              <a:buFontTx/>
              <a:buNone/>
            </a:pPr>
            <a:r>
              <a:rPr lang="en-US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число рабочих дней в периоде</a:t>
            </a:r>
            <a:endParaRPr lang="ru-RU" altLang="ru-RU" sz="2400" dirty="0"/>
          </a:p>
          <a:p>
            <a:pPr>
              <a:buFontTx/>
              <a:buNone/>
            </a:pPr>
            <a:r>
              <a:rPr lang="en-US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годовая потребность в заказываемом продукте, шт.</a:t>
            </a:r>
            <a:endParaRPr lang="ru-RU" altLang="ru-RU" sz="2400" dirty="0"/>
          </a:p>
          <a:p>
            <a:pPr>
              <a:buFontTx/>
              <a:buNone/>
            </a:pP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27299852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5589240"/>
            <a:ext cx="7899648" cy="1143000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/>
              <a:t>Модель управления запасами с фиксированным интервалом времени между заказами</a:t>
            </a:r>
            <a:r>
              <a:rPr lang="ru-RU" altLang="ru-RU" sz="2800" dirty="0"/>
              <a:t>  </a:t>
            </a:r>
          </a:p>
        </p:txBody>
      </p:sp>
      <p:pic>
        <p:nvPicPr>
          <p:cNvPr id="62466" name="Picture 2" descr="https://studwood.ru/imag_/29/146171/image0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7560840" cy="452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9165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7467600" cy="72494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</a:rPr>
              <a:t>Расчет параметров системы управления запасами с фиксированным интервалом времени между заказами</a:t>
            </a:r>
          </a:p>
        </p:txBody>
      </p:sp>
      <p:graphicFrame>
        <p:nvGraphicFramePr>
          <p:cNvPr id="34876" name="Group 6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5906338"/>
              </p:ext>
            </p:extLst>
          </p:nvPr>
        </p:nvGraphicFramePr>
        <p:xfrm>
          <a:off x="467544" y="908720"/>
          <a:ext cx="8229600" cy="5196009"/>
        </p:xfrm>
        <a:graphic>
          <a:graphicData uri="http://schemas.openxmlformats.org/drawingml/2006/table">
            <a:tbl>
              <a:tblPr/>
              <a:tblGrid>
                <a:gridCol w="946150"/>
                <a:gridCol w="4248150"/>
                <a:gridCol w="3035300"/>
              </a:tblGrid>
              <a:tr h="411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№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Показатель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Порядок расчета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Потребность, шт.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Интервал времени между заказами, дни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ru-RU" sz="1600" b="1" dirty="0" smtClean="0">
                          <a:solidFill>
                            <a:schemeClr val="tx1"/>
                          </a:solidFill>
                        </a:rPr>
                        <a:t>I= N: S/</a:t>
                      </a:r>
                      <a:r>
                        <a:rPr lang="ru-RU" altLang="ru-RU" sz="1600" b="1" dirty="0" smtClean="0">
                          <a:solidFill>
                            <a:schemeClr val="tx1"/>
                          </a:solidFill>
                        </a:rPr>
                        <a:t>ОРЗ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Время поставки, дни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Возможная задержка поставки, дни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Ожидаемое дневное потребление, шт./день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(1)/ количество рабочих дней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Ожидаемое потребление за время поставки, шт.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(3) х (5)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Максимальное потребление за время поставки, шт.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((3)+(4)) х (5)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Гарантийный запас, шт.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(7) – (6)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Максимальный желательный запас, шт.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((8) + (2)) х (5)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Размер заказа, шт.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1" dirty="0" smtClean="0">
                          <a:solidFill>
                            <a:schemeClr val="tx1"/>
                          </a:solidFill>
                        </a:rPr>
                        <a:t>РЗ = МЖС – ТЗ +ОП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2983521"/>
      </p:ext>
    </p:extLst>
  </p:cSld>
  <p:clrMapOvr>
    <a:masterClrMapping/>
  </p:clrMapOvr>
  <p:transition spd="slow" advClick="0" advTm="5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467600" cy="1143000"/>
          </a:xfrm>
        </p:spPr>
        <p:txBody>
          <a:bodyPr/>
          <a:lstStyle/>
          <a:p>
            <a:r>
              <a:rPr lang="ru-RU" altLang="ru-RU" sz="2800" b="1" dirty="0"/>
              <a:t>Сравнение двух основных моделей управления запасами</a:t>
            </a:r>
            <a:r>
              <a:rPr lang="ru-RU" altLang="ru-RU" sz="2800" dirty="0"/>
              <a:t> </a:t>
            </a:r>
          </a:p>
        </p:txBody>
      </p:sp>
      <p:graphicFrame>
        <p:nvGraphicFramePr>
          <p:cNvPr id="52289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723472"/>
              </p:ext>
            </p:extLst>
          </p:nvPr>
        </p:nvGraphicFramePr>
        <p:xfrm>
          <a:off x="323528" y="1268760"/>
          <a:ext cx="8208913" cy="48463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735166"/>
                <a:gridCol w="2736874"/>
                <a:gridCol w="2736873"/>
              </a:tblGrid>
              <a:tr h="261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Модель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573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Модель с фиксированным размером заказа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Меньший уровень максимально желательного запаса.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Экономия затрат на содержание запасов на складе.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Необходим постоянный контроль наличия запасов на складе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Модель с фиксированный интервалом времени между заказами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Отсутствие постоянного контроля наличия запасов на складе.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Высокий уровень максимально желательного запаса.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Повышение затрат на содержание запасов.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52286" name="Rectangle 62"/>
          <p:cNvSpPr>
            <a:spLocks noChangeArrowheads="1"/>
          </p:cNvSpPr>
          <p:nvPr/>
        </p:nvSpPr>
        <p:spPr bwMode="auto">
          <a:xfrm>
            <a:off x="0" y="4691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002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504825"/>
          </a:xfrm>
        </p:spPr>
        <p:txBody>
          <a:bodyPr/>
          <a:lstStyle/>
          <a:p>
            <a:pPr eaLnBrk="1" hangingPunct="1"/>
            <a:r>
              <a:rPr lang="ru-RU" altLang="ru-RU" sz="2200" b="1" u="sng" smtClean="0">
                <a:solidFill>
                  <a:schemeClr val="tx1"/>
                </a:solidFill>
              </a:rPr>
              <a:t>Система «минимум – максимум»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980728"/>
            <a:ext cx="8229600" cy="5289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000" b="1" dirty="0" smtClean="0"/>
              <a:t>В этой системе используется фиксированный интервал времени между заказами. Система ориентирована на ситуацию, когда затраты на учет запасов и издержки на оформление заказа настолько значительны, что становятся соизмеримыми с потерями от дефицита запасов. Поэтому тут заказы производятся не через каждый заданный интервал времени, а только при условии, что запасы на складе в этот момент оказались равными или меньше установленного минимального уровня. Данная система работает лишь с двумя уровнями запасов – минимальным и максимальным. Постоянно </a:t>
            </a:r>
            <a:r>
              <a:rPr lang="ru-RU" altLang="ru-RU" sz="2000" b="1" dirty="0" err="1" smtClean="0"/>
              <a:t>расчитываемым</a:t>
            </a:r>
            <a:r>
              <a:rPr lang="ru-RU" altLang="ru-RU" sz="2000" b="1" dirty="0" smtClean="0"/>
              <a:t> параметром системы является размер заказа, его вычисление основывается на прогнозируемом уровне потребления до момента поступления заказа на склад организации</a:t>
            </a:r>
            <a:r>
              <a:rPr lang="ru-RU" altLang="ru-RU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5037345"/>
      </p:ext>
    </p:extLst>
  </p:cSld>
  <p:clrMapOvr>
    <a:masterClrMapping/>
  </p:clrMapOvr>
  <p:transition spd="slow" advClick="0" advTm="5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68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6" grpId="1"/>
      <p:bldP spid="3686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5821296"/>
            <a:ext cx="7467600" cy="854968"/>
          </a:xfrm>
        </p:spPr>
        <p:txBody>
          <a:bodyPr/>
          <a:lstStyle/>
          <a:p>
            <a:pPr eaLnBrk="1" hangingPunct="1"/>
            <a:r>
              <a:rPr lang="ru-RU" altLang="ru-RU" sz="2200" u="sng" dirty="0" smtClean="0"/>
              <a:t>График движения запасов в системе управления запасами «минимум-максимум»</a:t>
            </a:r>
          </a:p>
        </p:txBody>
      </p:sp>
      <p:pic>
        <p:nvPicPr>
          <p:cNvPr id="70658" name="Picture 2" descr="https://works.doklad.ru/images/5uzgGkWjCTw/m1c139e7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56429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660980"/>
      </p:ext>
    </p:extLst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4048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000" b="1" u="sng" smtClean="0"/>
              <a:t>Расчет параметров системы управления запасами «минимум-максимум</a:t>
            </a:r>
            <a:r>
              <a:rPr lang="ru-RU" altLang="ru-RU" sz="2200" u="sng" smtClean="0"/>
              <a:t>»</a:t>
            </a:r>
          </a:p>
        </p:txBody>
      </p:sp>
      <p:graphicFrame>
        <p:nvGraphicFramePr>
          <p:cNvPr id="37963" name="Group 75"/>
          <p:cNvGraphicFramePr>
            <a:graphicFrameLocks noGrp="1"/>
          </p:cNvGraphicFramePr>
          <p:nvPr>
            <p:ph idx="1"/>
          </p:nvPr>
        </p:nvGraphicFramePr>
        <p:xfrm>
          <a:off x="468313" y="549275"/>
          <a:ext cx="8229600" cy="6113516"/>
        </p:xfrm>
        <a:graphic>
          <a:graphicData uri="http://schemas.openxmlformats.org/drawingml/2006/table">
            <a:tbl>
              <a:tblPr/>
              <a:tblGrid>
                <a:gridCol w="1090612"/>
                <a:gridCol w="4103688"/>
                <a:gridCol w="3035300"/>
              </a:tblGrid>
              <a:tr h="33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№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Показатель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Порядок расчета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Потребность, шт.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5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Интервал времени между заказами, дни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ru-RU" sz="1600" b="1" dirty="0" smtClean="0">
                          <a:solidFill>
                            <a:schemeClr val="tx1"/>
                          </a:solidFill>
                        </a:rPr>
                        <a:t>I= N: S/</a:t>
                      </a:r>
                      <a:r>
                        <a:rPr lang="ru-RU" altLang="ru-RU" sz="1600" b="1" dirty="0" smtClean="0">
                          <a:solidFill>
                            <a:schemeClr val="tx1"/>
                          </a:solidFill>
                        </a:rPr>
                        <a:t>ОРЗ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Время поставки, дни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Возможная задержка поставки, дни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Ожидаемое дневное потребление, шт./день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(1)/ количество рабочих дней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7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Ожидаемое потребление за время поставки, шт.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(3)  х (5)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6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Максимальное потребление за время поставки, шт.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((3)+(4)) х (5)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Гарантийный запас, шт.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(7)- (6)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Пороговый уровень запаса, шт.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(8) +(6)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5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Максимальный желательный запас, шт.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((9) + (2)) х (5)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11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Размер заказа, шт.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1" dirty="0" smtClean="0">
                          <a:solidFill>
                            <a:schemeClr val="tx1"/>
                          </a:solidFill>
                        </a:rPr>
                        <a:t>РЗ = МЖС – ТЗ +ОП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570658"/>
      </p:ext>
    </p:extLst>
  </p:cSld>
  <p:clrMapOvr>
    <a:masterClrMapping/>
  </p:clrMapOvr>
  <p:transition spd="slow" advClick="0" advTm="5000">
    <p:cover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000" b="1" u="sng" dirty="0" smtClean="0">
                <a:solidFill>
                  <a:schemeClr val="tx1"/>
                </a:solidFill>
              </a:rPr>
              <a:t>Система с установленной периодичностью пополнения запасов до постоянного уровня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052513"/>
            <a:ext cx="8446393" cy="55451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b="1" dirty="0" smtClean="0"/>
              <a:t>Входным параметром в этой системе является период времени между заказами. В отличие от основной системы, эта ориентирована на работу при значительных колебаниях потребления. Чтобы предотвратить завышение объемов запасов, содержащихся на складе, или их дефицит, заказы производятся не только в установленные моменты времени, но и при достижении запасом порогового уровня. </a:t>
            </a:r>
            <a:r>
              <a:rPr lang="ru-RU" altLang="ru-RU" sz="1800" b="1" dirty="0" err="1" smtClean="0"/>
              <a:t>Такми</a:t>
            </a:r>
            <a:r>
              <a:rPr lang="ru-RU" altLang="ru-RU" sz="1800" b="1" dirty="0" smtClean="0"/>
              <a:t> образом, данная система включает в себя элемент системы с фиксированным интервалом времени между заказами (установленную периодичность заказа) и элемент системы с фиксированным размером заказа ( отслеживание порогового уровня запасов). Постоянно рассчитываемым параметром системы является размер заказов. Его вычисление базируется на прогнозируемом уровне потребления до момента поступления заказа на склад </a:t>
            </a:r>
            <a:r>
              <a:rPr lang="ru-RU" altLang="ru-RU" sz="1800" b="1" dirty="0" err="1" smtClean="0"/>
              <a:t>организациию</a:t>
            </a:r>
            <a:r>
              <a:rPr lang="ru-RU" altLang="ru-RU" sz="1800" b="1" dirty="0" smtClean="0"/>
              <a:t> Расчет размера заказа происходит либо по формуле 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1800" b="1" dirty="0" smtClean="0"/>
              <a:t>РЗ = МЖС – ПУ + ОП, где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b="1" dirty="0" smtClean="0"/>
              <a:t>РЗ – размер заказа, шт.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b="1" dirty="0" smtClean="0"/>
              <a:t>МЖС – максимальный желательный запас, шт.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b="1" dirty="0" smtClean="0"/>
              <a:t>ПУ – пороговый уровень запаса, шт.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b="1" dirty="0" smtClean="0"/>
              <a:t>ОП – ожидаемое потребление до момента поставки, шт.</a:t>
            </a:r>
          </a:p>
        </p:txBody>
      </p:sp>
    </p:spTree>
    <p:extLst>
      <p:ext uri="{BB962C8B-B14F-4D97-AF65-F5344CB8AC3E}">
        <p14:creationId xmlns:p14="http://schemas.microsoft.com/office/powerpoint/2010/main" val="3566651041"/>
      </p:ext>
    </p:extLst>
  </p:cSld>
  <p:clrMapOvr>
    <a:masterClrMapping/>
  </p:clrMapOvr>
  <p:transition spd="slow" advClick="0" advTm="5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8" grpId="1"/>
      <p:bldP spid="3993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ъект 2"/>
          <p:cNvSpPr>
            <a:spLocks noGrp="1"/>
          </p:cNvSpPr>
          <p:nvPr>
            <p:ph sz="quarter" idx="1"/>
          </p:nvPr>
        </p:nvSpPr>
        <p:spPr>
          <a:xfrm>
            <a:off x="250825" y="188913"/>
            <a:ext cx="8496300" cy="6473825"/>
          </a:xfrm>
        </p:spPr>
        <p:txBody>
          <a:bodyPr/>
          <a:lstStyle/>
          <a:p>
            <a:pPr marL="342900" indent="-342900" algn="ctr">
              <a:lnSpc>
                <a:spcPct val="150000"/>
              </a:lnSpc>
              <a:buFont typeface="Century Schoolbook" pitchFamily="18" charset="0"/>
              <a:buAutoNum type="arabicPeriod"/>
              <a:defRPr/>
            </a:pPr>
            <a:r>
              <a:rPr lang="ru-RU" alt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Понятие материального запаса</a:t>
            </a:r>
            <a:endParaRPr lang="ru-RU" altLang="ru-RU" sz="1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Font typeface="Wingdings" pitchFamily="2" charset="2"/>
              <a:buNone/>
              <a:defRPr/>
            </a:pPr>
            <a:endParaRPr lang="ru-RU" altLang="ru-RU" dirty="0" smtClean="0">
              <a:ea typeface="Calibri" pitchFamily="34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alt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Материальные запасы </a:t>
            </a:r>
            <a:r>
              <a:rPr lang="ru-RU" alt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это находящиеся на разных стадиях производства и обращения продукция производственно-технического назначения, изделия народного потребления и другие товары, ожидающие вступления в процесс производственного или личного потребления. Создание запасов всегда сопряжено с расходами.</a:t>
            </a:r>
            <a:endParaRPr lang="ru-RU" altLang="ru-RU" dirty="0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458" y="5980152"/>
            <a:ext cx="8001430" cy="864096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u="sng" dirty="0" smtClean="0">
                <a:solidFill>
                  <a:schemeClr val="tx1"/>
                </a:solidFill>
              </a:rPr>
              <a:t>График движения запасов с установленной периодичностью пополнения запасов до постоянного уровня</a:t>
            </a:r>
            <a:endParaRPr lang="ru-RU" sz="1800" u="sng" dirty="0"/>
          </a:p>
        </p:txBody>
      </p:sp>
      <p:pic>
        <p:nvPicPr>
          <p:cNvPr id="79874" name="Picture 2" descr="http://konesh.ru/imgs/logistika-zapasov/330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7838016" cy="486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9720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8" name="Rectangle 58"/>
          <p:cNvSpPr>
            <a:spLocks noGrp="1" noChangeArrowheads="1"/>
          </p:cNvSpPr>
          <p:nvPr>
            <p:ph type="title"/>
          </p:nvPr>
        </p:nvSpPr>
        <p:spPr>
          <a:xfrm>
            <a:off x="467544" y="27856"/>
            <a:ext cx="8229600" cy="59283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000" u="sng" dirty="0" smtClean="0"/>
              <a:t> Расчет параметров системы управления запасам </a:t>
            </a:r>
            <a:r>
              <a:rPr lang="ru-RU" altLang="ru-RU" sz="2000" u="sng" dirty="0" err="1" smtClean="0"/>
              <a:t>ис</a:t>
            </a:r>
            <a:r>
              <a:rPr lang="ru-RU" altLang="ru-RU" sz="2000" u="sng" dirty="0" smtClean="0"/>
              <a:t> установленной периодичностью пополнения запасов до постоянного уровня</a:t>
            </a:r>
          </a:p>
        </p:txBody>
      </p:sp>
      <p:graphicFrame>
        <p:nvGraphicFramePr>
          <p:cNvPr id="41020" name="Group 6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224676686"/>
              </p:ext>
            </p:extLst>
          </p:nvPr>
        </p:nvGraphicFramePr>
        <p:xfrm>
          <a:off x="395536" y="620688"/>
          <a:ext cx="8229600" cy="6088176"/>
        </p:xfrm>
        <a:graphic>
          <a:graphicData uri="http://schemas.openxmlformats.org/drawingml/2006/table">
            <a:tbl>
              <a:tblPr/>
              <a:tblGrid>
                <a:gridCol w="1090613"/>
                <a:gridCol w="4103687"/>
                <a:gridCol w="3035300"/>
              </a:tblGrid>
              <a:tr h="4365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№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Показатель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Порядок расчета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8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Потребность, шт.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Интервал времени между заказами, дни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ru-RU" sz="1800" b="0" dirty="0" smtClean="0">
                          <a:solidFill>
                            <a:schemeClr val="tx1"/>
                          </a:solidFill>
                        </a:rPr>
                        <a:t>I= N: S/</a:t>
                      </a:r>
                      <a:r>
                        <a:rPr lang="ru-RU" altLang="ru-RU" sz="1800" b="0" dirty="0" smtClean="0">
                          <a:solidFill>
                            <a:schemeClr val="tx1"/>
                          </a:solidFill>
                        </a:rPr>
                        <a:t>ОРЗ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8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Время поставки, дни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Возможная задержка поставки, дни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09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Ожидаемое дневное потребление, шт./день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(1)/ количество рабочих дней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3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Ожидаемое потребление за время поставки, шт.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(3)  х (5)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09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Максимальное потребление за время поставки, шт.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((3)+(4)) х (5)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Гарантийный запас, шт.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(7)- (6)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8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Пороговый уровень запаса, шт.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(8) +(6)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Максимальный желательный запас, шт.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((9) + (2)) х (5)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8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11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Размер заказа, шт.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800" b="0" dirty="0" smtClean="0"/>
                        <a:t>РЗ = МЖС – ПУ + ОП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1651162"/>
      </p:ext>
    </p:ext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0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Индустрия 4.0</a:t>
            </a:r>
          </a:p>
        </p:txBody>
      </p:sp>
    </p:spTree>
    <p:extLst>
      <p:ext uri="{BB962C8B-B14F-4D97-AF65-F5344CB8AC3E}">
        <p14:creationId xmlns:p14="http://schemas.microsoft.com/office/powerpoint/2010/main" val="17039695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5719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Изменений технологий и производства с первой по четвертую промышленную революцию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1"/>
            <a:ext cx="8107862" cy="327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3247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334" y="5877272"/>
            <a:ext cx="8229600" cy="781512"/>
          </a:xfrm>
        </p:spPr>
        <p:txBody>
          <a:bodyPr/>
          <a:lstStyle/>
          <a:p>
            <a:pPr algn="ctr"/>
            <a:r>
              <a:rPr lang="ru-RU" b="1" dirty="0"/>
              <a:t>Модель узла сети «умного» предприятия</a:t>
            </a:r>
            <a:endParaRPr lang="ru-RU" dirty="0"/>
          </a:p>
        </p:txBody>
      </p:sp>
      <p:pic>
        <p:nvPicPr>
          <p:cNvPr id="69634" name="Picture 2" descr="Модель узла сети «умного» предприят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251728" cy="559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1311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715000"/>
            <a:ext cx="8229600" cy="1143000"/>
          </a:xfrm>
        </p:spPr>
        <p:txBody>
          <a:bodyPr/>
          <a:lstStyle/>
          <a:p>
            <a:pPr algn="ctr"/>
            <a:r>
              <a:rPr lang="ru-RU" b="1" dirty="0"/>
              <a:t>Архитектура сети «умных» предприятий и управления ими</a:t>
            </a:r>
            <a:endParaRPr lang="ru-RU" dirty="0"/>
          </a:p>
        </p:txBody>
      </p:sp>
      <p:pic>
        <p:nvPicPr>
          <p:cNvPr id="71682" name="Picture 2" descr="https://controleng.ru/wp-content/uploads/16_IoT_02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731565" cy="474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7564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652934"/>
          </a:xfrm>
        </p:spPr>
        <p:txBody>
          <a:bodyPr/>
          <a:lstStyle/>
          <a:p>
            <a:r>
              <a:rPr lang="ru-RU" dirty="0" smtClean="0"/>
              <a:t>Основные принципы «Индустрии 4.0»: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52736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Функциональная совместимость. </a:t>
            </a:r>
            <a:r>
              <a:rPr lang="ru-RU" dirty="0" err="1"/>
              <a:t>Киберфизические</a:t>
            </a:r>
            <a:r>
              <a:rPr lang="ru-RU" dirty="0"/>
              <a:t> системы (носители обрабатываемых деталей, сборочных станций и продуктов), люди и «умные» производства должны иметь возможность общаться посредством «Интернета вещей» и интернет-услуг.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Виртуализация. «Умный» завод должен иметь виртуальную копию (т. н. цифрового двойника), созданную посредством связывания данных от датчиков (получаемых в ходе мониторинга физических процессов) с виртуальными имитационными моделями производства.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Децентрализация. </a:t>
            </a:r>
            <a:r>
              <a:rPr lang="ru-RU" dirty="0" err="1"/>
              <a:t>Киберфизические</a:t>
            </a:r>
            <a:r>
              <a:rPr lang="ru-RU" dirty="0"/>
              <a:t> системы должны быть способны принимать собственные решения в рамках «умных» производств.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Функционирование в режиме реального времени. Сбор и анализ данных должны происходить в реальном времени, с мгновенной выдачей результатов.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Ориентация на услуги. </a:t>
            </a:r>
            <a:r>
              <a:rPr lang="ru-RU" dirty="0" err="1"/>
              <a:t>Киберфизические</a:t>
            </a:r>
            <a:r>
              <a:rPr lang="ru-RU" dirty="0"/>
              <a:t> системы, люди и «умные» заводы должны иметь возможность оказывать услуги через Интернет.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Модульность. «Умным» заводам необходима гибкая адаптация к изменяющимся требованиям — путем замены или расширения отдельных модулей.</a:t>
            </a:r>
          </a:p>
        </p:txBody>
      </p:sp>
    </p:spTree>
    <p:extLst>
      <p:ext uri="{BB962C8B-B14F-4D97-AF65-F5344CB8AC3E}">
        <p14:creationId xmlns:p14="http://schemas.microsoft.com/office/powerpoint/2010/main" val="1216158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</a:t>
            </a:r>
            <a:r>
              <a:rPr lang="ru-RU" dirty="0"/>
              <a:t>плавной реализации «Индустрии 4.0» </a:t>
            </a:r>
            <a:r>
              <a:rPr lang="ru-RU" dirty="0" smtClean="0"/>
              <a:t>необходимо: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2376" y="1556792"/>
            <a:ext cx="84199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/>
              <a:t>Обеспечить доступные услуги в сетевой инфраструктуре (с надлежащими пространством, качеством и надежностью), чтобы можно было работать на основе CPS-платформ в режиме реального времени. А также подкрепить их международными стандартами и политикой </a:t>
            </a:r>
            <a:r>
              <a:rPr lang="ru-RU" sz="2000" dirty="0" smtClean="0"/>
              <a:t>- </a:t>
            </a:r>
            <a:r>
              <a:rPr lang="ru-RU" sz="2000" dirty="0"/>
              <a:t>как национальной, так и глобальной.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Постепенно заменить старые системы (негибкие, статичные и т. д.) на </a:t>
            </a:r>
            <a:r>
              <a:rPr lang="ru-RU" sz="2000"/>
              <a:t>новые </a:t>
            </a:r>
            <a:r>
              <a:rPr lang="ru-RU" sz="2000" smtClean="0"/>
              <a:t>- </a:t>
            </a:r>
            <a:r>
              <a:rPr lang="ru-RU" sz="2000" dirty="0"/>
              <a:t>работающие в реальном времени и ориентированные на сервис.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Формировать новые бизнес-модели с той же скоростью, с которой развивается «Интернет вещей».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Вовлекать сотрудников с самого начала процессов модернизации, повышать их квалификацию и техническое развитие.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Отрасли ИКТ при переходе к «Индустрии 4.0» необходимо тесно сотрудничать с заводами и </a:t>
            </a:r>
            <a:r>
              <a:rPr lang="ru-RU" sz="2000" dirty="0" err="1"/>
              <a:t>мехатронными</a:t>
            </a:r>
            <a:r>
              <a:rPr lang="ru-RU" sz="2000" dirty="0"/>
              <a:t> системами поставки, которые имеют более длинные инновационные циклы, чем ИКТ.</a:t>
            </a:r>
          </a:p>
        </p:txBody>
      </p:sp>
    </p:spTree>
    <p:extLst>
      <p:ext uri="{BB962C8B-B14F-4D97-AF65-F5344CB8AC3E}">
        <p14:creationId xmlns:p14="http://schemas.microsoft.com/office/powerpoint/2010/main" val="1502054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8229600" cy="595313"/>
          </a:xfrm>
        </p:spPr>
        <p:txBody>
          <a:bodyPr/>
          <a:lstStyle/>
          <a:p>
            <a:pPr algn="ctr"/>
            <a:r>
              <a:rPr lang="ru-RU" altLang="ru-RU" sz="3200" b="1" i="1">
                <a:solidFill>
                  <a:srgbClr val="FF0000"/>
                </a:solidFill>
              </a:rPr>
              <a:t>РОЛЬ ЗАПАСОВ В ЛОГИСТИКЕ</a:t>
            </a:r>
          </a:p>
        </p:txBody>
      </p:sp>
      <p:graphicFrame>
        <p:nvGraphicFramePr>
          <p:cNvPr id="9251" name="Group 35"/>
          <p:cNvGraphicFramePr>
            <a:graphicFrameLocks noGrp="1"/>
          </p:cNvGraphicFramePr>
          <p:nvPr>
            <p:ph idx="1"/>
          </p:nvPr>
        </p:nvGraphicFramePr>
        <p:xfrm>
          <a:off x="457200" y="1125538"/>
          <a:ext cx="8229600" cy="5365752"/>
        </p:xfrm>
        <a:graphic>
          <a:graphicData uri="http://schemas.openxmlformats.org/drawingml/2006/table">
            <a:tbl>
              <a:tblPr/>
              <a:tblGrid>
                <a:gridCol w="3979863"/>
                <a:gridCol w="4249737"/>
              </a:tblGrid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Положительная роль запасов</a:t>
                      </a:r>
                      <a:endParaRPr kumimoji="0" lang="ru-RU" alt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Отрицательная роль запасов</a:t>
                      </a:r>
                      <a:endParaRPr kumimoji="0" lang="ru-RU" alt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Запасы ослабляют непосредственную зависимость между поставщиками, производителями и потребителями. 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Запасы влекут издержки связанные с их хранением и потерей потребительских свойств.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0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Запасы МР обеспечивают производство оптимальными партиями.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Запасы замораживают финансовые ресурсы, которые могли бы быть использованы на другие цели.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6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Запасы обеспечивают непрерывность процесса производства и продаж.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Запасы МР тормозят улучшение качества в связи с тем, что предприятия заинтересовано в реализации запасов, а не в закупке МР с новыми свойствами. 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4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Запасы сглаживают непредвиденные колебания спроса, сбои поставок и сбои в производственном процессе.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Запасы изолируют звенья ЛС и стадии бизнес процессов друг от друга.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9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Запасы повышают надежность управления.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601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3"/>
          <p:cNvSpPr>
            <a:spLocks noGrp="1" noChangeArrowheads="1"/>
          </p:cNvSpPr>
          <p:nvPr>
            <p:ph type="body" sz="half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2800"/>
              <a:t>.</a:t>
            </a:r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395288" y="1412875"/>
            <a:ext cx="8424862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ru-RU" altLang="ru-RU"/>
          </a:p>
        </p:txBody>
      </p:sp>
      <p:graphicFrame>
        <p:nvGraphicFramePr>
          <p:cNvPr id="13318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539750" y="981075"/>
          <a:ext cx="8142288" cy="482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6" name="Рисунок" r:id="rId3" imgW="9496067" imgH="2531257" progId="Word.Picture.8">
                  <p:embed/>
                </p:oleObj>
              </mc:Choice>
              <mc:Fallback>
                <p:oleObj name="Рисунок" r:id="rId3" imgW="9496067" imgH="2531257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981075"/>
                        <a:ext cx="8142288" cy="482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6917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649288"/>
          </a:xfrm>
        </p:spPr>
        <p:txBody>
          <a:bodyPr/>
          <a:lstStyle/>
          <a:p>
            <a:pPr algn="ctr"/>
            <a:r>
              <a:rPr lang="ru-RU" altLang="ru-RU" sz="3600" b="1" i="1">
                <a:solidFill>
                  <a:srgbClr val="FF0000"/>
                </a:solidFill>
              </a:rPr>
              <a:t>ФУНКЦИИ ЗАПАСОВ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507413" cy="54006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800" b="1" i="1">
                <a:solidFill>
                  <a:srgbClr val="FF0000"/>
                </a:solidFill>
              </a:rPr>
              <a:t>Географическая специализация</a:t>
            </a:r>
            <a:r>
              <a:rPr lang="ru-RU" altLang="ru-RU" sz="2800"/>
              <a:t> отдельных хозяйственных единиц - поблизости от источников материальных ресурсов - экономичность производства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800" b="1" i="1">
                <a:solidFill>
                  <a:srgbClr val="FF0000"/>
                </a:solidFill>
              </a:rPr>
              <a:t>Консолидация ресурсов</a:t>
            </a:r>
            <a:r>
              <a:rPr lang="ru-RU" altLang="ru-RU" sz="2800" b="1"/>
              <a:t> </a:t>
            </a:r>
            <a:r>
              <a:rPr lang="ru-RU" altLang="ru-RU" sz="2800"/>
              <a:t>- накопления запасов незавершенной продукции «на границе» между разными стадиями производственного процесса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800" b="1" i="1">
                <a:solidFill>
                  <a:srgbClr val="FF0000"/>
                </a:solidFill>
              </a:rPr>
              <a:t>Уравновешивание спроса и предложения</a:t>
            </a:r>
            <a:r>
              <a:rPr lang="ru-RU" altLang="ru-RU" sz="2800"/>
              <a:t> - существование разрыва во времени между производством и потреблением, сезонности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800" b="1" i="1">
                <a:solidFill>
                  <a:srgbClr val="FF0000"/>
                </a:solidFill>
              </a:rPr>
              <a:t>Защита от неопределенности</a:t>
            </a:r>
            <a:r>
              <a:rPr lang="ru-RU" altLang="ru-RU" sz="2800" b="1"/>
              <a:t> -  </a:t>
            </a:r>
            <a:r>
              <a:rPr lang="ru-RU" altLang="ru-RU" sz="2800"/>
              <a:t>функция</a:t>
            </a:r>
            <a:r>
              <a:rPr lang="ru-RU" altLang="ru-RU" sz="2800" b="1"/>
              <a:t> </a:t>
            </a:r>
            <a:r>
              <a:rPr lang="ru-RU" altLang="ru-RU" sz="2800"/>
              <a:t>страховых, или буферных, запасов заключается в сглаживании колебаний спроса или снабжения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800"/>
              <a:t> </a:t>
            </a:r>
            <a:endParaRPr lang="ru-RU" altLang="ru-RU" sz="280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262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2"/>
          <p:cNvSpPr>
            <a:spLocks noGrp="1"/>
          </p:cNvSpPr>
          <p:nvPr>
            <p:ph sz="quarter" idx="1"/>
          </p:nvPr>
        </p:nvSpPr>
        <p:spPr>
          <a:xfrm>
            <a:off x="250825" y="188913"/>
            <a:ext cx="8496300" cy="6473825"/>
          </a:xfrm>
        </p:spPr>
        <p:txBody>
          <a:bodyPr/>
          <a:lstStyle/>
          <a:p>
            <a:pPr indent="0" algn="just">
              <a:buFont typeface="Wingdings" pitchFamily="2" charset="2"/>
              <a:buNone/>
              <a:defRPr/>
            </a:pPr>
            <a:r>
              <a:rPr lang="ru-RU" altLang="ru-RU" dirty="0" smtClean="0">
                <a:latin typeface="Times New Roman" pitchFamily="18" charset="0"/>
              </a:rPr>
              <a:t>Основные </a:t>
            </a:r>
            <a:r>
              <a:rPr lang="ru-RU" altLang="ru-RU" b="1" dirty="0" smtClean="0">
                <a:latin typeface="Times New Roman" pitchFamily="18" charset="0"/>
              </a:rPr>
              <a:t>виды затрат</a:t>
            </a:r>
            <a:r>
              <a:rPr lang="ru-RU" altLang="ru-RU" dirty="0" smtClean="0">
                <a:latin typeface="Times New Roman" pitchFamily="18" charset="0"/>
              </a:rPr>
              <a:t>, связанных с созданием и содержанием запасов:                               </a:t>
            </a:r>
          </a:p>
          <a:p>
            <a:pPr indent="0" algn="just">
              <a:buFont typeface="Wingdings" pitchFamily="2" charset="2"/>
              <a:buNone/>
              <a:defRPr/>
            </a:pPr>
            <a:r>
              <a:rPr lang="ru-RU" altLang="ru-RU" dirty="0" smtClean="0">
                <a:latin typeface="Times New Roman" pitchFamily="18" charset="0"/>
              </a:rPr>
              <a:t>  - замороженные финансовые средства; </a:t>
            </a:r>
            <a:endParaRPr lang="ru-RU" altLang="ru-RU" dirty="0" smtClean="0"/>
          </a:p>
          <a:p>
            <a:pPr indent="0" algn="just">
              <a:buFont typeface="Wingdings" pitchFamily="2" charset="2"/>
              <a:buNone/>
              <a:defRPr/>
            </a:pPr>
            <a:r>
              <a:rPr lang="ru-RU" altLang="ru-RU" dirty="0" smtClean="0">
                <a:latin typeface="Times New Roman" pitchFamily="18" charset="0"/>
              </a:rPr>
              <a:t>- расходы на содержание специально оборудованных помещении;</a:t>
            </a:r>
            <a:endParaRPr lang="ru-RU" altLang="ru-RU" dirty="0" smtClean="0"/>
          </a:p>
          <a:p>
            <a:pPr indent="0" algn="just">
              <a:buFont typeface="Wingdings" pitchFamily="2" charset="2"/>
              <a:buNone/>
              <a:defRPr/>
            </a:pPr>
            <a:r>
              <a:rPr lang="ru-RU" altLang="ru-RU" dirty="0" smtClean="0">
                <a:latin typeface="Times New Roman" pitchFamily="18" charset="0"/>
              </a:rPr>
              <a:t> - оплата труда специального персонала; </a:t>
            </a:r>
            <a:endParaRPr lang="ru-RU" altLang="ru-RU" dirty="0" smtClean="0"/>
          </a:p>
          <a:p>
            <a:pPr indent="0" algn="just">
              <a:buFont typeface="Wingdings" pitchFamily="2" charset="2"/>
              <a:buNone/>
              <a:defRPr/>
            </a:pPr>
            <a:r>
              <a:rPr lang="ru-RU" altLang="ru-RU" dirty="0" smtClean="0">
                <a:latin typeface="Times New Roman" pitchFamily="18" charset="0"/>
              </a:rPr>
              <a:t>- постоянный риск порчи, хищения.</a:t>
            </a:r>
            <a:endParaRPr lang="ru-RU" altLang="ru-RU" dirty="0" smtClean="0"/>
          </a:p>
          <a:p>
            <a:pPr indent="0" algn="just">
              <a:buFont typeface="Wingdings" pitchFamily="2" charset="2"/>
              <a:buNone/>
              <a:defRPr/>
            </a:pPr>
            <a:r>
              <a:rPr lang="ru-RU" altLang="ru-RU" dirty="0" smtClean="0">
                <a:latin typeface="Times New Roman" pitchFamily="18" charset="0"/>
              </a:rPr>
              <a:t>Основные </a:t>
            </a:r>
            <a:r>
              <a:rPr lang="ru-RU" altLang="ru-RU" b="1" dirty="0" smtClean="0">
                <a:latin typeface="Times New Roman" pitchFamily="18" charset="0"/>
              </a:rPr>
              <a:t>виды потерь</a:t>
            </a:r>
            <a:r>
              <a:rPr lang="ru-RU" altLang="ru-RU" dirty="0" smtClean="0">
                <a:latin typeface="Times New Roman" pitchFamily="18" charset="0"/>
              </a:rPr>
              <a:t>, связанных с отсутствием запасов:</a:t>
            </a:r>
            <a:endParaRPr lang="ru-RU" altLang="ru-RU" dirty="0" smtClean="0"/>
          </a:p>
          <a:p>
            <a:pPr indent="449263" algn="just">
              <a:defRPr/>
            </a:pPr>
            <a:r>
              <a:rPr lang="ru-RU" altLang="ru-RU" dirty="0" smtClean="0">
                <a:latin typeface="Times New Roman" pitchFamily="18" charset="0"/>
              </a:rPr>
              <a:t>потери от простоя производства; </a:t>
            </a:r>
            <a:endParaRPr lang="ru-RU" altLang="ru-RU" dirty="0" smtClean="0"/>
          </a:p>
          <a:p>
            <a:pPr indent="449263" algn="just">
              <a:defRPr/>
            </a:pPr>
            <a:r>
              <a:rPr lang="ru-RU" altLang="ru-RU" dirty="0" smtClean="0">
                <a:latin typeface="Times New Roman" pitchFamily="18" charset="0"/>
              </a:rPr>
              <a:t>потери от отсутствия товара на складе в момент предъявления спроса;</a:t>
            </a:r>
            <a:endParaRPr lang="ru-RU" altLang="ru-RU" dirty="0" smtClean="0"/>
          </a:p>
          <a:p>
            <a:pPr indent="449263" algn="just">
              <a:defRPr/>
            </a:pPr>
            <a:r>
              <a:rPr lang="ru-RU" altLang="ru-RU" dirty="0" smtClean="0">
                <a:latin typeface="Times New Roman" pitchFamily="18" charset="0"/>
              </a:rPr>
              <a:t> потери от закупки мелких партий товаров по более высоким ценам и др.</a:t>
            </a:r>
            <a:endParaRPr lang="ru-RU" altLang="ru-RU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ъект 2"/>
          <p:cNvSpPr>
            <a:spLocks noGrp="1"/>
          </p:cNvSpPr>
          <p:nvPr>
            <p:ph sz="quarter" idx="1"/>
          </p:nvPr>
        </p:nvSpPr>
        <p:spPr>
          <a:xfrm>
            <a:off x="179388" y="188913"/>
            <a:ext cx="8567737" cy="6473825"/>
          </a:xfrm>
        </p:spPr>
        <p:txBody>
          <a:bodyPr/>
          <a:lstStyle/>
          <a:p>
            <a:pPr indent="0" algn="just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altLang="ru-RU" b="1" dirty="0" smtClean="0">
                <a:latin typeface="Times New Roman" pitchFamily="18" charset="0"/>
              </a:rPr>
              <a:t>Причины создания материальных запасов</a:t>
            </a:r>
            <a:r>
              <a:rPr lang="ru-RU" altLang="ru-RU" dirty="0" smtClean="0">
                <a:latin typeface="Times New Roman" pitchFamily="18" charset="0"/>
              </a:rPr>
              <a:t>:</a:t>
            </a:r>
          </a:p>
          <a:p>
            <a:pPr indent="0" algn="just">
              <a:spcBef>
                <a:spcPts val="0"/>
              </a:spcBef>
              <a:buFont typeface="Wingdings" pitchFamily="2" charset="2"/>
              <a:buNone/>
              <a:defRPr/>
            </a:pPr>
            <a:endParaRPr lang="ru-RU" altLang="ru-RU" dirty="0" smtClean="0">
              <a:latin typeface="Times New Roman" pitchFamily="18" charset="0"/>
            </a:endParaRPr>
          </a:p>
          <a:p>
            <a:pPr marL="0" indent="0" algn="just">
              <a:spcBef>
                <a:spcPts val="0"/>
              </a:spcBef>
              <a:buFont typeface="Wingdings" pitchFamily="2" charset="2"/>
              <a:buAutoNum type="arabicPeriod"/>
              <a:defRPr/>
            </a:pPr>
            <a:r>
              <a:rPr lang="ru-RU" altLang="ru-RU" sz="2500" dirty="0" smtClean="0">
                <a:latin typeface="Times New Roman" pitchFamily="18" charset="0"/>
              </a:rPr>
              <a:t>Вероятность нарушения установленного графика поставок;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AutoNum type="arabicPeriod"/>
              <a:defRPr/>
            </a:pPr>
            <a:r>
              <a:rPr lang="ru-RU" altLang="ru-RU" sz="2500" dirty="0" smtClean="0">
                <a:latin typeface="Times New Roman" pitchFamily="18" charset="0"/>
              </a:rPr>
              <a:t>Возможность колебания спроса;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AutoNum type="arabicPeriod"/>
              <a:defRPr/>
            </a:pPr>
            <a:r>
              <a:rPr lang="ru-RU" altLang="ru-RU" sz="2500" dirty="0" smtClean="0">
                <a:latin typeface="Times New Roman" pitchFamily="18" charset="0"/>
              </a:rPr>
              <a:t>Сезонные колебания производства некоторых видов товара;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AutoNum type="arabicPeriod"/>
              <a:defRPr/>
            </a:pPr>
            <a:r>
              <a:rPr lang="ru-RU" altLang="ru-RU" sz="2500" dirty="0" smtClean="0">
                <a:latin typeface="Times New Roman" pitchFamily="18" charset="0"/>
              </a:rPr>
              <a:t>Скидки за покупку крупной партии товаров;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AutoNum type="arabicPeriod"/>
              <a:defRPr/>
            </a:pPr>
            <a:r>
              <a:rPr lang="ru-RU" altLang="ru-RU" sz="2500" dirty="0" smtClean="0">
                <a:latin typeface="Times New Roman" pitchFamily="18" charset="0"/>
              </a:rPr>
              <a:t>Спекуляция;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AutoNum type="arabicPeriod"/>
              <a:defRPr/>
            </a:pPr>
            <a:r>
              <a:rPr lang="ru-RU" altLang="ru-RU" sz="2500" dirty="0" smtClean="0">
                <a:latin typeface="Times New Roman" pitchFamily="18" charset="0"/>
              </a:rPr>
              <a:t>Издержки, связанные с оформлением заказа;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AutoNum type="arabicPeriod"/>
              <a:defRPr/>
            </a:pPr>
            <a:r>
              <a:rPr lang="ru-RU" altLang="ru-RU" sz="2500" dirty="0" smtClean="0">
                <a:latin typeface="Times New Roman" pitchFamily="18" charset="0"/>
              </a:rPr>
              <a:t>Возможность равномерного осуществления операций по производству и распределению;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AutoNum type="arabicPeriod"/>
              <a:defRPr/>
            </a:pPr>
            <a:r>
              <a:rPr lang="ru-RU" alt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немедленного обслуживания покупателей;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AutoNum type="arabicPeriod"/>
              <a:defRPr/>
            </a:pPr>
            <a:r>
              <a:rPr lang="ru-RU" alt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Сведение к минимуму простоев производства из-за отсутствия запасных частей;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AutoNum type="arabicPeriod"/>
              <a:defRPr/>
            </a:pPr>
            <a:r>
              <a:rPr lang="ru-RU" alt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Упрощение процесса управления производством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1497</TotalTime>
  <Words>2465</Words>
  <Application>Microsoft Office PowerPoint</Application>
  <PresentationFormat>Экран (4:3)</PresentationFormat>
  <Paragraphs>399</Paragraphs>
  <Slides>47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47</vt:i4>
      </vt:variant>
    </vt:vector>
  </HeadingPairs>
  <TitlesOfParts>
    <vt:vector size="50" baseType="lpstr">
      <vt:lpstr>Эркер</vt:lpstr>
      <vt:lpstr>Формула</vt:lpstr>
      <vt:lpstr>Рисунок Microsoft Word</vt:lpstr>
      <vt:lpstr> </vt:lpstr>
      <vt:lpstr>Место логистики запасов в логистической системе предприятия</vt:lpstr>
      <vt:lpstr>Этапы развития теории</vt:lpstr>
      <vt:lpstr>Презентация PowerPoint</vt:lpstr>
      <vt:lpstr>РОЛЬ ЗАПАСОВ В ЛОГИСТИКЕ</vt:lpstr>
      <vt:lpstr>Презентация PowerPoint</vt:lpstr>
      <vt:lpstr>ФУНКЦИИ ЗАПАСОВ</vt:lpstr>
      <vt:lpstr>Презентация PowerPoint</vt:lpstr>
      <vt:lpstr>Презентация PowerPoint</vt:lpstr>
      <vt:lpstr>Презентация PowerPoint</vt:lpstr>
      <vt:lpstr>Презентация PowerPoint</vt:lpstr>
      <vt:lpstr>Затраты за период представляют собой затраты: на размещение  и получение  всех заказов, сделанных за период (Сзак); хранение среднего запаса в течение периода (Схран)</vt:lpstr>
      <vt:lpstr> Зависимость затрат за период, связанных с размещением  и получением заказов, от размера  заказа</vt:lpstr>
      <vt:lpstr>Зависимость затрат за период, связанных с хранением запасов, от размера заказа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Классификация по времени учета</vt:lpstr>
      <vt:lpstr>Виды запасов по времени учета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Модель управления запасами с фиксированным размером заказа </vt:lpstr>
      <vt:lpstr>Модель управления запасами с фиксированным размером заказа </vt:lpstr>
      <vt:lpstr> Расчет параметров системы управления запасами с фиксированным размером заказа</vt:lpstr>
      <vt:lpstr>Модель управления запасами с фиксированным интервалом времени между заказами  </vt:lpstr>
      <vt:lpstr>Модель управления запасами с фиксированным интервалом времени между заказами  </vt:lpstr>
      <vt:lpstr>Расчет параметров системы управления запасами с фиксированным интервалом времени между заказами</vt:lpstr>
      <vt:lpstr>Сравнение двух основных моделей управления запасами </vt:lpstr>
      <vt:lpstr>Система «минимум – максимум»</vt:lpstr>
      <vt:lpstr>График движения запасов в системе управления запасами «минимум-максимум»</vt:lpstr>
      <vt:lpstr>Расчет параметров системы управления запасами «минимум-максимум»</vt:lpstr>
      <vt:lpstr>Система с установленной периодичностью пополнения запасов до постоянного уровня</vt:lpstr>
      <vt:lpstr>График движения запасов с установленной периодичностью пополнения запасов до постоянного уровня</vt:lpstr>
      <vt:lpstr> Расчет параметров системы управления запасам ис установленной периодичностью пополнения запасов до постоянного уровня</vt:lpstr>
      <vt:lpstr>Индустрия 4.0</vt:lpstr>
      <vt:lpstr>Изменений технологий и производства с первой по четвертую промышленную революцию</vt:lpstr>
      <vt:lpstr>Модель узла сети «умного» предприятия</vt:lpstr>
      <vt:lpstr>Архитектура сети «умных» предприятий и управления ими</vt:lpstr>
      <vt:lpstr>Основные принципы «Индустрии 4.0»:</vt:lpstr>
      <vt:lpstr>Для плавной реализации «Индустрии 4.0» необходимо: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 Обрезко</dc:creator>
  <cp:lastModifiedBy>Дмитрий</cp:lastModifiedBy>
  <cp:revision>99</cp:revision>
  <dcterms:created xsi:type="dcterms:W3CDTF">2004-06-21T14:43:08Z</dcterms:created>
  <dcterms:modified xsi:type="dcterms:W3CDTF">2020-11-13T06:08:55Z</dcterms:modified>
</cp:coreProperties>
</file>